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4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/>
    <p:restoredTop sz="94708"/>
  </p:normalViewPr>
  <p:slideViewPr>
    <p:cSldViewPr snapToGrid="0" snapToObjects="1">
      <p:cViewPr varScale="1">
        <p:scale>
          <a:sx n="84" d="100"/>
          <a:sy n="84" d="100"/>
        </p:scale>
        <p:origin x="20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BA6BE-CFC5-4906-9304-A4D769718FA5}" type="doc">
      <dgm:prSet loTypeId="urn:microsoft.com/office/officeart/2016/7/layout/VerticalHollowAction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8FD137-5F4D-41DA-8425-D4F246F628FE}">
      <dgm:prSet/>
      <dgm:spPr/>
      <dgm:t>
        <a:bodyPr/>
        <a:lstStyle/>
        <a:p>
          <a:r>
            <a:rPr lang="en-US" b="1" dirty="0"/>
            <a:t>UNDERSTAND</a:t>
          </a:r>
        </a:p>
      </dgm:t>
    </dgm:pt>
    <dgm:pt modelId="{99A29813-E45D-4EAB-9FB2-2AD5BD260EA6}" type="parTrans" cxnId="{CBB3ACDB-4543-4E72-B90F-5BC785F11219}">
      <dgm:prSet/>
      <dgm:spPr/>
      <dgm:t>
        <a:bodyPr/>
        <a:lstStyle/>
        <a:p>
          <a:endParaRPr lang="en-US"/>
        </a:p>
      </dgm:t>
    </dgm:pt>
    <dgm:pt modelId="{C62E9B73-6FFB-42E0-8FF6-131F53781751}" type="sibTrans" cxnId="{CBB3ACDB-4543-4E72-B90F-5BC785F11219}">
      <dgm:prSet/>
      <dgm:spPr/>
      <dgm:t>
        <a:bodyPr/>
        <a:lstStyle/>
        <a:p>
          <a:endParaRPr lang="en-US"/>
        </a:p>
      </dgm:t>
    </dgm:pt>
    <dgm:pt modelId="{94BFD2D8-D53D-4810-962E-1170AA7442D7}">
      <dgm:prSet custT="1"/>
      <dgm:spPr>
        <a:solidFill>
          <a:srgbClr val="00B0F0"/>
        </a:solidFill>
      </dgm:spPr>
      <dgm:t>
        <a:bodyPr/>
        <a:lstStyle/>
        <a:p>
          <a:r>
            <a:rPr lang="en-US" sz="2500" dirty="0"/>
            <a:t>Understand the difference between showing partiality and treating others equally</a:t>
          </a:r>
        </a:p>
      </dgm:t>
    </dgm:pt>
    <dgm:pt modelId="{E3172D3A-0A7A-418A-AD14-2D354B2A8C61}" type="sibTrans" cxnId="{9DBAC3E5-273D-42DF-A11E-AE414A3611E6}">
      <dgm:prSet/>
      <dgm:spPr/>
      <dgm:t>
        <a:bodyPr/>
        <a:lstStyle/>
        <a:p>
          <a:endParaRPr lang="en-US"/>
        </a:p>
      </dgm:t>
    </dgm:pt>
    <dgm:pt modelId="{81C462F0-D0DF-41F5-A0AC-5E8CB2F5287A}" type="parTrans" cxnId="{9DBAC3E5-273D-42DF-A11E-AE414A3611E6}">
      <dgm:prSet/>
      <dgm:spPr/>
      <dgm:t>
        <a:bodyPr/>
        <a:lstStyle/>
        <a:p>
          <a:endParaRPr lang="en-US"/>
        </a:p>
      </dgm:t>
    </dgm:pt>
    <dgm:pt modelId="{25121812-1BE3-479B-8CE4-98F9342C9341}">
      <dgm:prSet/>
      <dgm:spPr/>
      <dgm:t>
        <a:bodyPr/>
        <a:lstStyle/>
        <a:p>
          <a:r>
            <a:rPr lang="en-US" b="1" dirty="0"/>
            <a:t>AFFIRM</a:t>
          </a:r>
        </a:p>
      </dgm:t>
    </dgm:pt>
    <dgm:pt modelId="{7FE08C3E-B114-4758-A2A1-65603B97F43C}" type="sibTrans" cxnId="{2DC32159-33D7-4452-8420-10B413841637}">
      <dgm:prSet/>
      <dgm:spPr/>
      <dgm:t>
        <a:bodyPr/>
        <a:lstStyle/>
        <a:p>
          <a:endParaRPr lang="en-US"/>
        </a:p>
      </dgm:t>
    </dgm:pt>
    <dgm:pt modelId="{134F8550-B9B9-4FEA-BC52-BB2CCFEA83AE}" type="parTrans" cxnId="{2DC32159-33D7-4452-8420-10B413841637}">
      <dgm:prSet/>
      <dgm:spPr/>
      <dgm:t>
        <a:bodyPr/>
        <a:lstStyle/>
        <a:p>
          <a:endParaRPr lang="en-US"/>
        </a:p>
      </dgm:t>
    </dgm:pt>
    <dgm:pt modelId="{9171E5F1-DE64-456D-9EFE-08FA1808756A}">
      <dgm:prSet custT="1"/>
      <dgm:spPr/>
      <dgm:t>
        <a:bodyPr/>
        <a:lstStyle/>
        <a:p>
          <a:r>
            <a:rPr lang="en-US" sz="2500" dirty="0"/>
            <a:t>Affirm that all people are equally valued and loved by God</a:t>
          </a:r>
        </a:p>
      </dgm:t>
    </dgm:pt>
    <dgm:pt modelId="{F6ECEE7E-D6FB-496B-BAA5-732B74398C42}" type="sibTrans" cxnId="{B9B714A9-40B0-4E57-831A-5D28671818C2}">
      <dgm:prSet/>
      <dgm:spPr/>
      <dgm:t>
        <a:bodyPr/>
        <a:lstStyle/>
        <a:p>
          <a:endParaRPr lang="en-US"/>
        </a:p>
      </dgm:t>
    </dgm:pt>
    <dgm:pt modelId="{1BD58FF7-D600-4F8C-A289-6F8669A0B472}" type="parTrans" cxnId="{B9B714A9-40B0-4E57-831A-5D28671818C2}">
      <dgm:prSet/>
      <dgm:spPr/>
      <dgm:t>
        <a:bodyPr/>
        <a:lstStyle/>
        <a:p>
          <a:endParaRPr lang="en-US"/>
        </a:p>
      </dgm:t>
    </dgm:pt>
    <dgm:pt modelId="{1D35C41B-E135-4F78-9CB7-3526D362274A}">
      <dgm:prSet/>
      <dgm:spPr/>
      <dgm:t>
        <a:bodyPr/>
        <a:lstStyle/>
        <a:p>
          <a:r>
            <a:rPr lang="en-US" b="1" dirty="0"/>
            <a:t>PRACTICE</a:t>
          </a:r>
        </a:p>
      </dgm:t>
    </dgm:pt>
    <dgm:pt modelId="{1A2D26C8-76AD-4940-A8CB-D0F265A0A6F7}" type="sibTrans" cxnId="{5B580424-C472-498C-815F-CC69CD729241}">
      <dgm:prSet/>
      <dgm:spPr/>
      <dgm:t>
        <a:bodyPr/>
        <a:lstStyle/>
        <a:p>
          <a:endParaRPr lang="en-US"/>
        </a:p>
      </dgm:t>
    </dgm:pt>
    <dgm:pt modelId="{16778C0D-ED8D-4F24-8145-DE2D34A9B292}" type="parTrans" cxnId="{5B580424-C472-498C-815F-CC69CD729241}">
      <dgm:prSet/>
      <dgm:spPr/>
      <dgm:t>
        <a:bodyPr/>
        <a:lstStyle/>
        <a:p>
          <a:endParaRPr lang="en-US"/>
        </a:p>
      </dgm:t>
    </dgm:pt>
    <dgm:pt modelId="{985FB140-7912-4A67-A5D8-9BF497669768}">
      <dgm:prSet custT="1"/>
      <dgm:spPr>
        <a:solidFill>
          <a:srgbClr val="92D050"/>
        </a:solidFill>
      </dgm:spPr>
      <dgm:t>
        <a:bodyPr/>
        <a:lstStyle/>
        <a:p>
          <a:r>
            <a:rPr lang="en-US" sz="2500" dirty="0"/>
            <a:t>Practice James’s call to fulfill the “royal law” of loving one’s neighbor as oneself</a:t>
          </a:r>
        </a:p>
      </dgm:t>
    </dgm:pt>
    <dgm:pt modelId="{E46B1757-840D-4449-8391-0200AB74B15D}" type="sibTrans" cxnId="{85FFDF8C-9B9B-4360-933E-0BBBA94896F0}">
      <dgm:prSet/>
      <dgm:spPr/>
      <dgm:t>
        <a:bodyPr/>
        <a:lstStyle/>
        <a:p>
          <a:endParaRPr lang="en-US"/>
        </a:p>
      </dgm:t>
    </dgm:pt>
    <dgm:pt modelId="{F210B3FD-1D49-4CD0-BA80-96E3471BE5E2}" type="parTrans" cxnId="{85FFDF8C-9B9B-4360-933E-0BBBA94896F0}">
      <dgm:prSet/>
      <dgm:spPr/>
      <dgm:t>
        <a:bodyPr/>
        <a:lstStyle/>
        <a:p>
          <a:endParaRPr lang="en-US"/>
        </a:p>
      </dgm:t>
    </dgm:pt>
    <dgm:pt modelId="{4AA714B4-36B4-4D4E-B732-46D64BA538FB}" type="pres">
      <dgm:prSet presAssocID="{9FCBA6BE-CFC5-4906-9304-A4D769718FA5}" presName="Name0" presStyleCnt="0">
        <dgm:presLayoutVars>
          <dgm:dir/>
          <dgm:animLvl val="lvl"/>
          <dgm:resizeHandles val="exact"/>
        </dgm:presLayoutVars>
      </dgm:prSet>
      <dgm:spPr/>
    </dgm:pt>
    <dgm:pt modelId="{DA3A923E-8654-DA41-A7FF-08FE82930278}" type="pres">
      <dgm:prSet presAssocID="{CB8FD137-5F4D-41DA-8425-D4F246F628FE}" presName="linNode" presStyleCnt="0"/>
      <dgm:spPr/>
    </dgm:pt>
    <dgm:pt modelId="{1BF0332A-1B7A-C24C-99E7-4DE59858F69C}" type="pres">
      <dgm:prSet presAssocID="{CB8FD137-5F4D-41DA-8425-D4F246F628FE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23D4606E-3C77-3E44-968B-C7A7377A3469}" type="pres">
      <dgm:prSet presAssocID="{CB8FD137-5F4D-41DA-8425-D4F246F628FE}" presName="descendantText" presStyleLbl="alignNode1" presStyleIdx="0" presStyleCnt="3" custLinFactNeighborY="4646">
        <dgm:presLayoutVars>
          <dgm:bulletEnabled/>
        </dgm:presLayoutVars>
      </dgm:prSet>
      <dgm:spPr/>
    </dgm:pt>
    <dgm:pt modelId="{5435BA5F-B019-AD4A-9835-94753B2DC119}" type="pres">
      <dgm:prSet presAssocID="{C62E9B73-6FFB-42E0-8FF6-131F53781751}" presName="sp" presStyleCnt="0"/>
      <dgm:spPr/>
    </dgm:pt>
    <dgm:pt modelId="{577D6218-7C3B-6542-9FCE-60408A5D322A}" type="pres">
      <dgm:prSet presAssocID="{25121812-1BE3-479B-8CE4-98F9342C9341}" presName="linNode" presStyleCnt="0"/>
      <dgm:spPr/>
    </dgm:pt>
    <dgm:pt modelId="{EC5A008E-3539-124A-AD35-2101FD8382E7}" type="pres">
      <dgm:prSet presAssocID="{25121812-1BE3-479B-8CE4-98F9342C9341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D531B823-152C-BB48-95F4-0C8D61372E8A}" type="pres">
      <dgm:prSet presAssocID="{25121812-1BE3-479B-8CE4-98F9342C9341}" presName="descendantText" presStyleLbl="alignNode1" presStyleIdx="1" presStyleCnt="3">
        <dgm:presLayoutVars>
          <dgm:bulletEnabled/>
        </dgm:presLayoutVars>
      </dgm:prSet>
      <dgm:spPr/>
    </dgm:pt>
    <dgm:pt modelId="{D86228D2-0D83-C648-ABB0-694F9DA4ED38}" type="pres">
      <dgm:prSet presAssocID="{7FE08C3E-B114-4758-A2A1-65603B97F43C}" presName="sp" presStyleCnt="0"/>
      <dgm:spPr/>
    </dgm:pt>
    <dgm:pt modelId="{B96B4697-3AB4-3246-AB1A-7A4DC010106C}" type="pres">
      <dgm:prSet presAssocID="{1D35C41B-E135-4F78-9CB7-3526D362274A}" presName="linNode" presStyleCnt="0"/>
      <dgm:spPr/>
    </dgm:pt>
    <dgm:pt modelId="{28B4394B-DA07-A545-9668-C1CF06BE1069}" type="pres">
      <dgm:prSet presAssocID="{1D35C41B-E135-4F78-9CB7-3526D362274A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B6777D3B-78AD-094D-AFC5-162BB0AD3B3C}" type="pres">
      <dgm:prSet presAssocID="{1D35C41B-E135-4F78-9CB7-3526D362274A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5B580424-C472-498C-815F-CC69CD729241}" srcId="{9FCBA6BE-CFC5-4906-9304-A4D769718FA5}" destId="{1D35C41B-E135-4F78-9CB7-3526D362274A}" srcOrd="2" destOrd="0" parTransId="{16778C0D-ED8D-4F24-8145-DE2D34A9B292}" sibTransId="{1A2D26C8-76AD-4940-A8CB-D0F265A0A6F7}"/>
    <dgm:cxn modelId="{CCC53640-3D48-4E42-9541-A7832C3E461C}" type="presOf" srcId="{9171E5F1-DE64-456D-9EFE-08FA1808756A}" destId="{D531B823-152C-BB48-95F4-0C8D61372E8A}" srcOrd="0" destOrd="0" presId="urn:microsoft.com/office/officeart/2016/7/layout/VerticalHollowActionList"/>
    <dgm:cxn modelId="{2DC32159-33D7-4452-8420-10B413841637}" srcId="{9FCBA6BE-CFC5-4906-9304-A4D769718FA5}" destId="{25121812-1BE3-479B-8CE4-98F9342C9341}" srcOrd="1" destOrd="0" parTransId="{134F8550-B9B9-4FEA-BC52-BB2CCFEA83AE}" sibTransId="{7FE08C3E-B114-4758-A2A1-65603B97F43C}"/>
    <dgm:cxn modelId="{4ADE0873-920D-0E4F-AED7-137D9E57577B}" type="presOf" srcId="{94BFD2D8-D53D-4810-962E-1170AA7442D7}" destId="{23D4606E-3C77-3E44-968B-C7A7377A3469}" srcOrd="0" destOrd="0" presId="urn:microsoft.com/office/officeart/2016/7/layout/VerticalHollowActionList"/>
    <dgm:cxn modelId="{E934A17A-3E43-3F45-BC6E-EB91401DAF0F}" type="presOf" srcId="{CB8FD137-5F4D-41DA-8425-D4F246F628FE}" destId="{1BF0332A-1B7A-C24C-99E7-4DE59858F69C}" srcOrd="0" destOrd="0" presId="urn:microsoft.com/office/officeart/2016/7/layout/VerticalHollowActionList"/>
    <dgm:cxn modelId="{81FAD27B-6833-2746-800E-DAEC26407830}" type="presOf" srcId="{1D35C41B-E135-4F78-9CB7-3526D362274A}" destId="{28B4394B-DA07-A545-9668-C1CF06BE1069}" srcOrd="0" destOrd="0" presId="urn:microsoft.com/office/officeart/2016/7/layout/VerticalHollowActionList"/>
    <dgm:cxn modelId="{85FFDF8C-9B9B-4360-933E-0BBBA94896F0}" srcId="{1D35C41B-E135-4F78-9CB7-3526D362274A}" destId="{985FB140-7912-4A67-A5D8-9BF497669768}" srcOrd="0" destOrd="0" parTransId="{F210B3FD-1D49-4CD0-BA80-96E3471BE5E2}" sibTransId="{E46B1757-840D-4449-8391-0200AB74B15D}"/>
    <dgm:cxn modelId="{13DBFE8D-16DB-524D-86AB-D8704AFE3842}" type="presOf" srcId="{985FB140-7912-4A67-A5D8-9BF497669768}" destId="{B6777D3B-78AD-094D-AFC5-162BB0AD3B3C}" srcOrd="0" destOrd="0" presId="urn:microsoft.com/office/officeart/2016/7/layout/VerticalHollowActionList"/>
    <dgm:cxn modelId="{45961B9F-68D5-2C4B-9810-A3DA80CA719D}" type="presOf" srcId="{9FCBA6BE-CFC5-4906-9304-A4D769718FA5}" destId="{4AA714B4-36B4-4D4E-B732-46D64BA538FB}" srcOrd="0" destOrd="0" presId="urn:microsoft.com/office/officeart/2016/7/layout/VerticalHollowActionList"/>
    <dgm:cxn modelId="{B9B714A9-40B0-4E57-831A-5D28671818C2}" srcId="{25121812-1BE3-479B-8CE4-98F9342C9341}" destId="{9171E5F1-DE64-456D-9EFE-08FA1808756A}" srcOrd="0" destOrd="0" parTransId="{1BD58FF7-D600-4F8C-A289-6F8669A0B472}" sibTransId="{F6ECEE7E-D6FB-496B-BAA5-732B74398C42}"/>
    <dgm:cxn modelId="{CBB3ACDB-4543-4E72-B90F-5BC785F11219}" srcId="{9FCBA6BE-CFC5-4906-9304-A4D769718FA5}" destId="{CB8FD137-5F4D-41DA-8425-D4F246F628FE}" srcOrd="0" destOrd="0" parTransId="{99A29813-E45D-4EAB-9FB2-2AD5BD260EA6}" sibTransId="{C62E9B73-6FFB-42E0-8FF6-131F53781751}"/>
    <dgm:cxn modelId="{9DBAC3E5-273D-42DF-A11E-AE414A3611E6}" srcId="{CB8FD137-5F4D-41DA-8425-D4F246F628FE}" destId="{94BFD2D8-D53D-4810-962E-1170AA7442D7}" srcOrd="0" destOrd="0" parTransId="{81C462F0-D0DF-41F5-A0AC-5E8CB2F5287A}" sibTransId="{E3172D3A-0A7A-418A-AD14-2D354B2A8C61}"/>
    <dgm:cxn modelId="{CC5421FF-42AE-1B48-B7D4-B502F6011DFD}" type="presOf" srcId="{25121812-1BE3-479B-8CE4-98F9342C9341}" destId="{EC5A008E-3539-124A-AD35-2101FD8382E7}" srcOrd="0" destOrd="0" presId="urn:microsoft.com/office/officeart/2016/7/layout/VerticalHollowActionList"/>
    <dgm:cxn modelId="{4B506003-873D-3247-9F5C-052651DFD7E5}" type="presParOf" srcId="{4AA714B4-36B4-4D4E-B732-46D64BA538FB}" destId="{DA3A923E-8654-DA41-A7FF-08FE82930278}" srcOrd="0" destOrd="0" presId="urn:microsoft.com/office/officeart/2016/7/layout/VerticalHollowActionList"/>
    <dgm:cxn modelId="{116958DD-8CCE-9C4A-BF62-530295310FE9}" type="presParOf" srcId="{DA3A923E-8654-DA41-A7FF-08FE82930278}" destId="{1BF0332A-1B7A-C24C-99E7-4DE59858F69C}" srcOrd="0" destOrd="0" presId="urn:microsoft.com/office/officeart/2016/7/layout/VerticalHollowActionList"/>
    <dgm:cxn modelId="{6F6CF1FE-A9CB-044D-BD12-6A8AA351DB26}" type="presParOf" srcId="{DA3A923E-8654-DA41-A7FF-08FE82930278}" destId="{23D4606E-3C77-3E44-968B-C7A7377A3469}" srcOrd="1" destOrd="0" presId="urn:microsoft.com/office/officeart/2016/7/layout/VerticalHollowActionList"/>
    <dgm:cxn modelId="{CC735A61-01CB-D44B-818D-B299C3143142}" type="presParOf" srcId="{4AA714B4-36B4-4D4E-B732-46D64BA538FB}" destId="{5435BA5F-B019-AD4A-9835-94753B2DC119}" srcOrd="1" destOrd="0" presId="urn:microsoft.com/office/officeart/2016/7/layout/VerticalHollowActionList"/>
    <dgm:cxn modelId="{1148ACFC-6946-CB41-B704-23B01E94BE4A}" type="presParOf" srcId="{4AA714B4-36B4-4D4E-B732-46D64BA538FB}" destId="{577D6218-7C3B-6542-9FCE-60408A5D322A}" srcOrd="2" destOrd="0" presId="urn:microsoft.com/office/officeart/2016/7/layout/VerticalHollowActionList"/>
    <dgm:cxn modelId="{8B58A82C-5F74-284B-8B8E-5317F884E88D}" type="presParOf" srcId="{577D6218-7C3B-6542-9FCE-60408A5D322A}" destId="{EC5A008E-3539-124A-AD35-2101FD8382E7}" srcOrd="0" destOrd="0" presId="urn:microsoft.com/office/officeart/2016/7/layout/VerticalHollowActionList"/>
    <dgm:cxn modelId="{853A3280-E9A7-2F49-BD99-2DE5EDFF5542}" type="presParOf" srcId="{577D6218-7C3B-6542-9FCE-60408A5D322A}" destId="{D531B823-152C-BB48-95F4-0C8D61372E8A}" srcOrd="1" destOrd="0" presId="urn:microsoft.com/office/officeart/2016/7/layout/VerticalHollowActionList"/>
    <dgm:cxn modelId="{E532FCEA-6E0E-8E4A-B3D2-BC2F6C631BF1}" type="presParOf" srcId="{4AA714B4-36B4-4D4E-B732-46D64BA538FB}" destId="{D86228D2-0D83-C648-ABB0-694F9DA4ED38}" srcOrd="3" destOrd="0" presId="urn:microsoft.com/office/officeart/2016/7/layout/VerticalHollowActionList"/>
    <dgm:cxn modelId="{3EE8D04D-93C9-4C4C-9484-566D49FED58D}" type="presParOf" srcId="{4AA714B4-36B4-4D4E-B732-46D64BA538FB}" destId="{B96B4697-3AB4-3246-AB1A-7A4DC010106C}" srcOrd="4" destOrd="0" presId="urn:microsoft.com/office/officeart/2016/7/layout/VerticalHollowActionList"/>
    <dgm:cxn modelId="{5850C2DE-19DC-B749-B2D5-7EAFBDC56B65}" type="presParOf" srcId="{B96B4697-3AB4-3246-AB1A-7A4DC010106C}" destId="{28B4394B-DA07-A545-9668-C1CF06BE1069}" srcOrd="0" destOrd="0" presId="urn:microsoft.com/office/officeart/2016/7/layout/VerticalHollowActionList"/>
    <dgm:cxn modelId="{4ED314F1-3C5F-F245-A980-0E23FFB2D551}" type="presParOf" srcId="{B96B4697-3AB4-3246-AB1A-7A4DC010106C}" destId="{B6777D3B-78AD-094D-AFC5-162BB0AD3B3C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4606E-3C77-3E44-968B-C7A7377A3469}">
      <dsp:nvSpPr>
        <dsp:cNvPr id="0" name=""/>
        <dsp:cNvSpPr/>
      </dsp:nvSpPr>
      <dsp:spPr>
        <a:xfrm>
          <a:off x="2264664" y="67546"/>
          <a:ext cx="9058656" cy="1423951"/>
        </a:xfrm>
        <a:prstGeom prst="rect">
          <a:avLst/>
        </a:prstGeom>
        <a:solidFill>
          <a:srgbClr val="00B0F0"/>
        </a:solidFill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763" tIns="361684" rIns="175763" bIns="36168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Understand the difference between showing partiality and treating others equally</a:t>
          </a:r>
        </a:p>
      </dsp:txBody>
      <dsp:txXfrm>
        <a:off x="2264664" y="67546"/>
        <a:ext cx="9058656" cy="1423951"/>
      </dsp:txXfrm>
    </dsp:sp>
    <dsp:sp modelId="{1BF0332A-1B7A-C24C-99E7-4DE59858F69C}">
      <dsp:nvSpPr>
        <dsp:cNvPr id="0" name=""/>
        <dsp:cNvSpPr/>
      </dsp:nvSpPr>
      <dsp:spPr>
        <a:xfrm>
          <a:off x="0" y="1389"/>
          <a:ext cx="2264664" cy="1423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838" tIns="140655" rIns="119838" bIns="14065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UNDERSTAND</a:t>
          </a:r>
        </a:p>
      </dsp:txBody>
      <dsp:txXfrm>
        <a:off x="0" y="1389"/>
        <a:ext cx="2264664" cy="1423951"/>
      </dsp:txXfrm>
    </dsp:sp>
    <dsp:sp modelId="{D531B823-152C-BB48-95F4-0C8D61372E8A}">
      <dsp:nvSpPr>
        <dsp:cNvPr id="0" name=""/>
        <dsp:cNvSpPr/>
      </dsp:nvSpPr>
      <dsp:spPr>
        <a:xfrm>
          <a:off x="2264664" y="1510778"/>
          <a:ext cx="9058656" cy="1423951"/>
        </a:xfrm>
        <a:prstGeom prst="rect">
          <a:avLst/>
        </a:prstGeom>
        <a:gradFill rotWithShape="0">
          <a:gsLst>
            <a:gs pos="0">
              <a:schemeClr val="accent5">
                <a:hueOff val="4416178"/>
                <a:satOff val="14379"/>
                <a:lumOff val="500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4416178"/>
                <a:satOff val="14379"/>
                <a:lumOff val="500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4416178"/>
                <a:satOff val="14379"/>
                <a:lumOff val="500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5">
              <a:hueOff val="4416178"/>
              <a:satOff val="14379"/>
              <a:lumOff val="5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763" tIns="361684" rIns="175763" bIns="36168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Affirm that all people are equally valued and loved by God</a:t>
          </a:r>
        </a:p>
      </dsp:txBody>
      <dsp:txXfrm>
        <a:off x="2264664" y="1510778"/>
        <a:ext cx="9058656" cy="1423951"/>
      </dsp:txXfrm>
    </dsp:sp>
    <dsp:sp modelId="{EC5A008E-3539-124A-AD35-2101FD8382E7}">
      <dsp:nvSpPr>
        <dsp:cNvPr id="0" name=""/>
        <dsp:cNvSpPr/>
      </dsp:nvSpPr>
      <dsp:spPr>
        <a:xfrm>
          <a:off x="0" y="1510778"/>
          <a:ext cx="2264664" cy="1423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5">
              <a:hueOff val="4416178"/>
              <a:satOff val="14379"/>
              <a:lumOff val="5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838" tIns="140655" rIns="119838" bIns="14065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AFFIRM</a:t>
          </a:r>
        </a:p>
      </dsp:txBody>
      <dsp:txXfrm>
        <a:off x="0" y="1510778"/>
        <a:ext cx="2264664" cy="1423951"/>
      </dsp:txXfrm>
    </dsp:sp>
    <dsp:sp modelId="{B6777D3B-78AD-094D-AFC5-162BB0AD3B3C}">
      <dsp:nvSpPr>
        <dsp:cNvPr id="0" name=""/>
        <dsp:cNvSpPr/>
      </dsp:nvSpPr>
      <dsp:spPr>
        <a:xfrm>
          <a:off x="2264664" y="3020166"/>
          <a:ext cx="9058656" cy="1423951"/>
        </a:xfrm>
        <a:prstGeom prst="rect">
          <a:avLst/>
        </a:prstGeom>
        <a:solidFill>
          <a:srgbClr val="92D050"/>
        </a:solidFill>
        <a:ln w="6350" cap="flat" cmpd="sng" algn="in">
          <a:solidFill>
            <a:schemeClr val="accent5">
              <a:hueOff val="8832355"/>
              <a:satOff val="28758"/>
              <a:lumOff val="10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763" tIns="361684" rIns="175763" bIns="36168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Practice James’s call to fulfill the “royal law” of loving one’s neighbor as oneself</a:t>
          </a:r>
        </a:p>
      </dsp:txBody>
      <dsp:txXfrm>
        <a:off x="2264664" y="3020166"/>
        <a:ext cx="9058656" cy="1423951"/>
      </dsp:txXfrm>
    </dsp:sp>
    <dsp:sp modelId="{28B4394B-DA07-A545-9668-C1CF06BE1069}">
      <dsp:nvSpPr>
        <dsp:cNvPr id="0" name=""/>
        <dsp:cNvSpPr/>
      </dsp:nvSpPr>
      <dsp:spPr>
        <a:xfrm>
          <a:off x="0" y="3020166"/>
          <a:ext cx="2264664" cy="1423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5">
              <a:hueOff val="8832355"/>
              <a:satOff val="28758"/>
              <a:lumOff val="1000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838" tIns="140655" rIns="119838" bIns="14065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PRACTICE</a:t>
          </a:r>
        </a:p>
      </dsp:txBody>
      <dsp:txXfrm>
        <a:off x="0" y="3020166"/>
        <a:ext cx="2264664" cy="1423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63047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1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9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56936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7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9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61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11/12/20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167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11/12/20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2653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11/12/20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049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s/la-justicia-escalas-equidad-68394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balance-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1999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lblogdelmandointermedio.com/2015/03/29/el-favorito-del-jefe-el-favoritismo-en-la-empresa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orettasjourney.blogspot.com/2010/08/day-367-traveling-this-road-together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ncient-antique-bible-bible-study-356092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CB73C468-D875-4A8E-A540-E43BF8232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AB6038-A380-A34C-95AE-350E2AD5C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1885" y="634028"/>
            <a:ext cx="4798243" cy="3732835"/>
          </a:xfrm>
        </p:spPr>
        <p:txBody>
          <a:bodyPr>
            <a:normAutofit/>
          </a:bodyPr>
          <a:lstStyle/>
          <a:p>
            <a:r>
              <a:rPr lang="en-US" dirty="0"/>
              <a:t>impartial LOVE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48CCFE-3827-E04B-9C5C-176D9CF1E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1885" y="4436462"/>
            <a:ext cx="4798243" cy="17946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Reverend Dawn Salary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Second Baptist Church East End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Newport News, VA 23607</a:t>
            </a:r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B4734F2F-19FC-4D35-9BDE-5CEAD57D9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27878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id="{D97A8A26-FD96-4968-A34A-727382AC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9" name="Picture 8" descr="A picture containing sauce, food&#10;&#10;Description automatically generated">
            <a:extLst>
              <a:ext uri="{FF2B5EF4-FFF2-40B4-BE49-F238E27FC236}">
                <a16:creationId xmlns:a16="http://schemas.microsoft.com/office/drawing/2014/main" id="{CAA2EFCC-A423-114E-BEF3-7D5D42902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78992" y="1333221"/>
            <a:ext cx="3392490" cy="439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1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Shape&#10;&#10;Description automatically generated">
            <a:extLst>
              <a:ext uri="{FF2B5EF4-FFF2-40B4-BE49-F238E27FC236}">
                <a16:creationId xmlns:a16="http://schemas.microsoft.com/office/drawing/2014/main" id="{B7BA7203-F466-9240-9046-8A41071DB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477" r="1" b="19411"/>
          <a:stretch/>
        </p:blipFill>
        <p:spPr>
          <a:xfrm>
            <a:off x="-1" y="10"/>
            <a:ext cx="12188652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C46CD03-D076-40A3-9AA4-2B7BB288B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FB69F-D5FE-C247-B75C-45F6731E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Impartial Love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8D28697-83F7-4C09-A9B2-6CAA58855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5DF09-A919-D648-A70B-05A21B607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725" y="2118360"/>
            <a:ext cx="9601200" cy="3581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u="sng" dirty="0"/>
              <a:t>Bible Background:</a:t>
            </a:r>
          </a:p>
          <a:p>
            <a:pPr marL="457200" lvl="1" indent="0" algn="ctr">
              <a:buNone/>
            </a:pPr>
            <a:r>
              <a:rPr lang="en-US" sz="2800" i="0" dirty="0"/>
              <a:t>James 2</a:t>
            </a:r>
          </a:p>
          <a:p>
            <a:pPr marL="457200" lvl="1" indent="0" algn="ctr">
              <a:buNone/>
            </a:pPr>
            <a:endParaRPr lang="en-US" sz="2800" i="0" dirty="0"/>
          </a:p>
          <a:p>
            <a:pPr marL="0" indent="0" algn="ctr">
              <a:buNone/>
            </a:pPr>
            <a:r>
              <a:rPr lang="en-US" sz="2800" b="1" u="sng" dirty="0"/>
              <a:t>Printed Text:</a:t>
            </a:r>
          </a:p>
          <a:p>
            <a:pPr marL="457200" lvl="1" indent="0" algn="ctr">
              <a:buNone/>
            </a:pPr>
            <a:r>
              <a:rPr lang="en-US" sz="2800" i="0" dirty="0"/>
              <a:t>James 2: 1-13</a:t>
            </a:r>
          </a:p>
          <a:p>
            <a:pPr marL="457200" lvl="1" indent="0" algn="ctr">
              <a:buNone/>
            </a:pPr>
            <a:endParaRPr lang="en-US" sz="2800" i="0" dirty="0"/>
          </a:p>
          <a:p>
            <a:pPr marL="0" indent="0" algn="ctr">
              <a:buNone/>
            </a:pPr>
            <a:r>
              <a:rPr lang="en-US" sz="2800" b="1" u="sng" dirty="0"/>
              <a:t>Devotional Reading:</a:t>
            </a:r>
          </a:p>
          <a:p>
            <a:pPr marL="457200" lvl="1" indent="0" algn="ctr">
              <a:buNone/>
            </a:pPr>
            <a:r>
              <a:rPr lang="en-US" sz="2800" i="0" dirty="0"/>
              <a:t>Matthew 12:1-8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8C5C52-83CE-8141-BC4A-45B2BD13E552}"/>
              </a:ext>
            </a:extLst>
          </p:cNvPr>
          <p:cNvSpPr txBox="1"/>
          <p:nvPr/>
        </p:nvSpPr>
        <p:spPr>
          <a:xfrm>
            <a:off x="9815887" y="6657945"/>
            <a:ext cx="23727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pngall.com/balance-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7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9C6A-8F21-C946-A0CC-3431284C4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2732"/>
            <a:ext cx="7729728" cy="118872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/>
              <a:t>Aim for Change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C4456E-96FD-473A-9F3B-8FF688D8F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619850"/>
              </p:ext>
            </p:extLst>
          </p:nvPr>
        </p:nvGraphicFramePr>
        <p:xfrm>
          <a:off x="434340" y="2070355"/>
          <a:ext cx="11323320" cy="4445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814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15C74-9E2D-3E41-AB0C-70232473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1" y="645106"/>
            <a:ext cx="5551500" cy="1280890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/>
              <a:t>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4AE3B-98C0-4246-842E-E0C0CB833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478" y="2115231"/>
            <a:ext cx="5029665" cy="37776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i="1" dirty="0">
                <a:solidFill>
                  <a:srgbClr val="000000"/>
                </a:solidFill>
              </a:rPr>
              <a:t>“Listen to me, dear brothers and sisters.  Hasn’t God chosen the poor in this world to be rich in faith?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rgbClr val="000000"/>
                </a:solidFill>
              </a:rPr>
              <a:t>Aren’t they the ones who will inherit the Kingdom He promised to those who love Him?”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(James 2:5 NLT )</a:t>
            </a:r>
          </a:p>
        </p:txBody>
      </p:sp>
      <p:pic>
        <p:nvPicPr>
          <p:cNvPr id="5" name="Picture 4" descr="A picture containing indoor, plate, sitting, table&#10;&#10;Description automatically generated">
            <a:extLst>
              <a:ext uri="{FF2B5EF4-FFF2-40B4-BE49-F238E27FC236}">
                <a16:creationId xmlns:a16="http://schemas.microsoft.com/office/drawing/2014/main" id="{465B876A-A3F3-F74C-9AC9-C6C41B0CD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374" r="32620" b="1"/>
          <a:stretch/>
        </p:blipFill>
        <p:spPr>
          <a:xfrm>
            <a:off x="6537549" y="645106"/>
            <a:ext cx="4560361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3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E73CE-72C6-7048-A4FE-501C77BA3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510540"/>
            <a:ext cx="9886950" cy="14859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Exhortation Against Favoritism</a:t>
            </a:r>
            <a:br>
              <a:rPr lang="en-US" dirty="0"/>
            </a:br>
            <a:r>
              <a:rPr lang="en-US" sz="2800" dirty="0"/>
              <a:t>(James 2:1-7)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F9DD0-E9B6-914B-9EAD-F9F02A77C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4" y="2231408"/>
            <a:ext cx="7233180" cy="4495800"/>
          </a:xfrm>
        </p:spPr>
        <p:txBody>
          <a:bodyPr>
            <a:normAutofit/>
          </a:bodyPr>
          <a:lstStyle/>
          <a:p>
            <a:r>
              <a:rPr lang="en-US" sz="2500" dirty="0"/>
              <a:t>What does our faith have to do with favoritism towards others?</a:t>
            </a:r>
          </a:p>
          <a:p>
            <a:endParaRPr lang="en-US" sz="2500" dirty="0"/>
          </a:p>
          <a:p>
            <a:r>
              <a:rPr lang="en-US" sz="2500" dirty="0"/>
              <a:t>Why does James say that </a:t>
            </a:r>
            <a:r>
              <a:rPr lang="en-US" sz="2500" i="1" dirty="0"/>
              <a:t>“discrimination against the poor is guided by evil motives?”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/>
              <a:t>What’s your interpretation of verses 6-7?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A bird sitting on a branch&#10;&#10;Description automatically generated">
            <a:extLst>
              <a:ext uri="{FF2B5EF4-FFF2-40B4-BE49-F238E27FC236}">
                <a16:creationId xmlns:a16="http://schemas.microsoft.com/office/drawing/2014/main" id="{28975D51-2687-D04E-BBDC-1BDC1A890D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404" r="3249" b="-2"/>
          <a:stretch/>
        </p:blipFill>
        <p:spPr>
          <a:xfrm>
            <a:off x="8385704" y="2185688"/>
            <a:ext cx="3279862" cy="34666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8F064D-C022-2D42-B136-56CA4C711DC1}"/>
              </a:ext>
            </a:extLst>
          </p:cNvPr>
          <p:cNvSpPr txBox="1"/>
          <p:nvPr/>
        </p:nvSpPr>
        <p:spPr>
          <a:xfrm>
            <a:off x="8778339" y="5668182"/>
            <a:ext cx="249459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elblogdelmandointermedio.com/2015/03/29/el-favorito-del-jefe-el-favoritismo-en-la-empres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5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C2BBA-3DF2-F44D-B3EF-F111A535A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381" y="381000"/>
            <a:ext cx="10493524" cy="14859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Encouragement to Love</a:t>
            </a:r>
            <a:br>
              <a:rPr lang="en-US" dirty="0"/>
            </a:br>
            <a:r>
              <a:rPr lang="en-US" sz="2900" dirty="0"/>
              <a:t>(James 2:8-13)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C765E-F5A3-BA4C-BCBB-7AF730A31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697" y="1905000"/>
            <a:ext cx="5590598" cy="45720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Historically, what are some ways that we’ve shown partiality/favoritism towards “notable” individuals within the church setting?</a:t>
            </a:r>
          </a:p>
          <a:p>
            <a:r>
              <a:rPr lang="en-US" sz="3200" dirty="0"/>
              <a:t>Reconcile/explain 1 Thessalonians 5:12-13 with today’s lesson?</a:t>
            </a:r>
          </a:p>
          <a:p>
            <a:r>
              <a:rPr lang="en-US" sz="3200" dirty="0"/>
              <a:t>How can verses 10-11 best be summarized?</a:t>
            </a:r>
          </a:p>
          <a:p>
            <a:r>
              <a:rPr lang="en-US" sz="3200" dirty="0"/>
              <a:t>What does James mean by the law of liberty/the law that sets you free?</a:t>
            </a:r>
          </a:p>
          <a:p>
            <a:r>
              <a:rPr lang="en-US" sz="3200" dirty="0"/>
              <a:t>What’s the penalty for not showing mercy towards others?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endParaRPr lang="en-US" sz="1800" i="1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98E648F-34B6-844B-9FE9-F690A317A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59670" y="2250207"/>
            <a:ext cx="4954235" cy="35426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FD9C5D-F336-2949-A9A0-CDF7F87A9E93}"/>
              </a:ext>
            </a:extLst>
          </p:cNvPr>
          <p:cNvSpPr txBox="1"/>
          <p:nvPr/>
        </p:nvSpPr>
        <p:spPr>
          <a:xfrm>
            <a:off x="8929255" y="5692798"/>
            <a:ext cx="251222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lorettasjourney.blogspot.com/2010/08/day-367-traveling-this-road-together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74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AC6E-4C0C-D349-8639-C64C655E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641" y="544170"/>
            <a:ext cx="9236700" cy="1188950"/>
          </a:xfrm>
        </p:spPr>
        <p:txBody>
          <a:bodyPr anchor="b">
            <a:normAutofit/>
          </a:bodyPr>
          <a:lstStyle/>
          <a:p>
            <a:pPr algn="ctr"/>
            <a:r>
              <a:rPr lang="en-US" sz="5400" b="1" dirty="0"/>
              <a:t>Daily Bible Readings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242FFE8-BE12-F642-A536-7D1E5205F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20" y="2481670"/>
            <a:ext cx="11384280" cy="3832160"/>
          </a:xfrm>
        </p:spPr>
        <p:txBody>
          <a:bodyPr anchor="ctr">
            <a:normAutofit fontScale="92500"/>
          </a:bodyPr>
          <a:lstStyle/>
          <a:p>
            <a:r>
              <a:rPr lang="en-US" sz="2700" b="1" dirty="0"/>
              <a:t>Monday: </a:t>
            </a:r>
            <a:r>
              <a:rPr lang="en-US" sz="2700" dirty="0"/>
              <a:t>“Extending Mercy More Important than Sacrifice” (Matthew 12:1-8 )</a:t>
            </a:r>
          </a:p>
          <a:p>
            <a:r>
              <a:rPr lang="en-US" sz="2700" b="1" dirty="0"/>
              <a:t>Tuesday: </a:t>
            </a:r>
            <a:r>
              <a:rPr lang="en-US" sz="2700" dirty="0"/>
              <a:t>“Love One Another from the Heart” (1 Peter 1:17-23)</a:t>
            </a:r>
          </a:p>
          <a:p>
            <a:r>
              <a:rPr lang="en-US" sz="2700" b="1" dirty="0"/>
              <a:t>Wednesday: </a:t>
            </a:r>
            <a:r>
              <a:rPr lang="en-US" sz="2700" dirty="0"/>
              <a:t>“In Christ Gentiles Share Abraham’s Faith” (Galatians 3:6-9,13-14)</a:t>
            </a:r>
          </a:p>
          <a:p>
            <a:r>
              <a:rPr lang="en-US" sz="2700" b="1" dirty="0"/>
              <a:t>Thursday: </a:t>
            </a:r>
            <a:r>
              <a:rPr lang="en-US" sz="2700" dirty="0"/>
              <a:t>“Faith of Levite Mother Saves Moses” (Exodus 2:1-10)</a:t>
            </a:r>
          </a:p>
          <a:p>
            <a:r>
              <a:rPr lang="en-US" sz="2700" b="1" dirty="0"/>
              <a:t>Friday: </a:t>
            </a:r>
            <a:r>
              <a:rPr lang="en-US" sz="2700" dirty="0"/>
              <a:t>“Unexpressed Faith Has No Value” (James 2:14-17)</a:t>
            </a:r>
          </a:p>
          <a:p>
            <a:r>
              <a:rPr lang="en-US" sz="2700" b="1" dirty="0"/>
              <a:t>Saturday: </a:t>
            </a:r>
            <a:r>
              <a:rPr lang="en-US" sz="2700" dirty="0"/>
              <a:t>“Faith and Works Complement Each Other” (James 2:18-26)</a:t>
            </a:r>
          </a:p>
          <a:p>
            <a:r>
              <a:rPr lang="en-US" sz="2700" b="1" dirty="0"/>
              <a:t>Sunday: </a:t>
            </a:r>
            <a:r>
              <a:rPr lang="en-US" sz="2700" dirty="0"/>
              <a:t>“Disdain the Practice of Partiality” (James 2:1-13)</a:t>
            </a:r>
          </a:p>
          <a:p>
            <a:endParaRPr lang="en-US" sz="2400" dirty="0"/>
          </a:p>
        </p:txBody>
      </p:sp>
      <p:pic>
        <p:nvPicPr>
          <p:cNvPr id="20" name="Picture 19" descr="A close up of a book&#10;&#10;Description automatically generated">
            <a:extLst>
              <a:ext uri="{FF2B5EF4-FFF2-40B4-BE49-F238E27FC236}">
                <a16:creationId xmlns:a16="http://schemas.microsoft.com/office/drawing/2014/main" id="{86DE7BC4-1DD8-0144-97F4-CB1CF9FB8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21636" y="529490"/>
            <a:ext cx="1805445" cy="120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6112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374</Words>
  <Application>Microsoft Macintosh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Franklin Gothic Book</vt:lpstr>
      <vt:lpstr>Crop</vt:lpstr>
      <vt:lpstr>impartial LOVE</vt:lpstr>
      <vt:lpstr>Impartial Love</vt:lpstr>
      <vt:lpstr>Aim for Change</vt:lpstr>
      <vt:lpstr>Keep in Mind</vt:lpstr>
      <vt:lpstr>Exhortation Against Favoritism (James 2:1-7)</vt:lpstr>
      <vt:lpstr>Encouragement to Love (James 2:8-13)</vt:lpstr>
      <vt:lpstr>Daily Bible Readings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impartial LOVE</dc:title>
  <dc:creator>Dawn Salary</dc:creator>
  <cp:lastModifiedBy>Dawn Salary</cp:lastModifiedBy>
  <cp:revision>2</cp:revision>
  <dcterms:created xsi:type="dcterms:W3CDTF">2020-11-25T17:37:02Z</dcterms:created>
  <dcterms:modified xsi:type="dcterms:W3CDTF">2020-11-25T17:49:13Z</dcterms:modified>
</cp:coreProperties>
</file>