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7" r:id="rId5"/>
    <p:sldId id="259" r:id="rId6"/>
    <p:sldId id="261" r:id="rId7"/>
    <p:sldId id="260" r:id="rId8"/>
    <p:sldId id="265" r:id="rId9"/>
    <p:sldId id="263" r:id="rId10"/>
    <p:sldId id="262" r:id="rId11"/>
    <p:sldId id="264"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94665"/>
  </p:normalViewPr>
  <p:slideViewPr>
    <p:cSldViewPr snapToGrid="0" snapToObjects="1">
      <p:cViewPr varScale="1">
        <p:scale>
          <a:sx n="107" d="100"/>
          <a:sy n="107" d="100"/>
        </p:scale>
        <p:origin x="7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5C8838-86FC-4948-B013-018AAC0137AD}"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3DB6E4D3-8C48-449E-A524-288289616380}">
      <dgm:prSet/>
      <dgm:spPr/>
      <dgm:t>
        <a:bodyPr/>
        <a:lstStyle/>
        <a:p>
          <a:r>
            <a:rPr lang="en-US" dirty="0"/>
            <a:t>Who are the main characters in Chapter 1 of this story? And what made them unique?</a:t>
          </a:r>
        </a:p>
      </dgm:t>
    </dgm:pt>
    <dgm:pt modelId="{BE577B0C-7B99-426C-A035-648213CD7D0B}" type="parTrans" cxnId="{106E4EE6-439D-406C-A821-D65DED8F4AC6}">
      <dgm:prSet/>
      <dgm:spPr/>
      <dgm:t>
        <a:bodyPr/>
        <a:lstStyle/>
        <a:p>
          <a:endParaRPr lang="en-US"/>
        </a:p>
      </dgm:t>
    </dgm:pt>
    <dgm:pt modelId="{37CC57FB-671A-4285-A118-969D9341A55C}" type="sibTrans" cxnId="{106E4EE6-439D-406C-A821-D65DED8F4AC6}">
      <dgm:prSet/>
      <dgm:spPr/>
      <dgm:t>
        <a:bodyPr/>
        <a:lstStyle/>
        <a:p>
          <a:endParaRPr lang="en-US"/>
        </a:p>
      </dgm:t>
    </dgm:pt>
    <dgm:pt modelId="{14037D15-CEA5-44EA-92AC-641BA149C6A8}">
      <dgm:prSet/>
      <dgm:spPr/>
      <dgm:t>
        <a:bodyPr/>
        <a:lstStyle/>
        <a:p>
          <a:r>
            <a:rPr lang="en-US" dirty="0"/>
            <a:t>In Chapter 1, what is the major situation or circumstance and how would you have handled the situation? Better, the same, or worse?</a:t>
          </a:r>
        </a:p>
      </dgm:t>
    </dgm:pt>
    <dgm:pt modelId="{FB19DECA-50A3-4B57-9400-2425D6A75EAF}" type="parTrans" cxnId="{1824B6B1-1DDC-47B9-B05F-89C8564A6B51}">
      <dgm:prSet/>
      <dgm:spPr/>
      <dgm:t>
        <a:bodyPr/>
        <a:lstStyle/>
        <a:p>
          <a:endParaRPr lang="en-US"/>
        </a:p>
      </dgm:t>
    </dgm:pt>
    <dgm:pt modelId="{3318CFE8-AE42-4038-A5A8-FEA994929E5C}" type="sibTrans" cxnId="{1824B6B1-1DDC-47B9-B05F-89C8564A6B51}">
      <dgm:prSet/>
      <dgm:spPr/>
      <dgm:t>
        <a:bodyPr/>
        <a:lstStyle/>
        <a:p>
          <a:endParaRPr lang="en-US"/>
        </a:p>
      </dgm:t>
    </dgm:pt>
    <dgm:pt modelId="{440806C1-AD34-A840-8AF1-D2F755AE183E}" type="pres">
      <dgm:prSet presAssocID="{B55C8838-86FC-4948-B013-018AAC0137AD}" presName="hierChild1" presStyleCnt="0">
        <dgm:presLayoutVars>
          <dgm:chPref val="1"/>
          <dgm:dir/>
          <dgm:animOne val="branch"/>
          <dgm:animLvl val="lvl"/>
          <dgm:resizeHandles/>
        </dgm:presLayoutVars>
      </dgm:prSet>
      <dgm:spPr/>
    </dgm:pt>
    <dgm:pt modelId="{94F4D2E7-4CAD-4F4E-AF08-048BEE382047}" type="pres">
      <dgm:prSet presAssocID="{3DB6E4D3-8C48-449E-A524-288289616380}" presName="hierRoot1" presStyleCnt="0"/>
      <dgm:spPr/>
    </dgm:pt>
    <dgm:pt modelId="{70B277F9-F447-FA42-9D0E-5D4A963E7E57}" type="pres">
      <dgm:prSet presAssocID="{3DB6E4D3-8C48-449E-A524-288289616380}" presName="composite" presStyleCnt="0"/>
      <dgm:spPr/>
    </dgm:pt>
    <dgm:pt modelId="{6F3EDA6C-F941-5D44-8568-FD7A9F1D49FA}" type="pres">
      <dgm:prSet presAssocID="{3DB6E4D3-8C48-449E-A524-288289616380}" presName="background" presStyleLbl="node0" presStyleIdx="0" presStyleCnt="2"/>
      <dgm:spPr/>
    </dgm:pt>
    <dgm:pt modelId="{EBA0D13F-F413-724D-80F8-03A78BDE162A}" type="pres">
      <dgm:prSet presAssocID="{3DB6E4D3-8C48-449E-A524-288289616380}" presName="text" presStyleLbl="fgAcc0" presStyleIdx="0" presStyleCnt="2">
        <dgm:presLayoutVars>
          <dgm:chPref val="3"/>
        </dgm:presLayoutVars>
      </dgm:prSet>
      <dgm:spPr/>
    </dgm:pt>
    <dgm:pt modelId="{1AB27853-9F3A-EC44-A054-D0CB55A2987F}" type="pres">
      <dgm:prSet presAssocID="{3DB6E4D3-8C48-449E-A524-288289616380}" presName="hierChild2" presStyleCnt="0"/>
      <dgm:spPr/>
    </dgm:pt>
    <dgm:pt modelId="{49CD97DC-53D8-494B-9719-EA91AF8BCEE8}" type="pres">
      <dgm:prSet presAssocID="{14037D15-CEA5-44EA-92AC-641BA149C6A8}" presName="hierRoot1" presStyleCnt="0"/>
      <dgm:spPr/>
    </dgm:pt>
    <dgm:pt modelId="{EFB3905E-FEAA-8D4F-A734-B8CD2BE0B9FF}" type="pres">
      <dgm:prSet presAssocID="{14037D15-CEA5-44EA-92AC-641BA149C6A8}" presName="composite" presStyleCnt="0"/>
      <dgm:spPr/>
    </dgm:pt>
    <dgm:pt modelId="{95F2546D-554B-404F-B4BF-FA44D837EBD9}" type="pres">
      <dgm:prSet presAssocID="{14037D15-CEA5-44EA-92AC-641BA149C6A8}" presName="background" presStyleLbl="node0" presStyleIdx="1" presStyleCnt="2"/>
      <dgm:spPr/>
    </dgm:pt>
    <dgm:pt modelId="{74C66659-880E-1943-AC00-0A8C29FB945C}" type="pres">
      <dgm:prSet presAssocID="{14037D15-CEA5-44EA-92AC-641BA149C6A8}" presName="text" presStyleLbl="fgAcc0" presStyleIdx="1" presStyleCnt="2">
        <dgm:presLayoutVars>
          <dgm:chPref val="3"/>
        </dgm:presLayoutVars>
      </dgm:prSet>
      <dgm:spPr/>
    </dgm:pt>
    <dgm:pt modelId="{E46F5885-83BB-AE4D-8131-589154A9A838}" type="pres">
      <dgm:prSet presAssocID="{14037D15-CEA5-44EA-92AC-641BA149C6A8}" presName="hierChild2" presStyleCnt="0"/>
      <dgm:spPr/>
    </dgm:pt>
  </dgm:ptLst>
  <dgm:cxnLst>
    <dgm:cxn modelId="{9228CA3B-0371-794F-AA75-43C0D2B83AE9}" type="presOf" srcId="{3DB6E4D3-8C48-449E-A524-288289616380}" destId="{EBA0D13F-F413-724D-80F8-03A78BDE162A}" srcOrd="0" destOrd="0" presId="urn:microsoft.com/office/officeart/2005/8/layout/hierarchy1"/>
    <dgm:cxn modelId="{E107053F-7E0A-AC43-AF0B-495C355CC737}" type="presOf" srcId="{B55C8838-86FC-4948-B013-018AAC0137AD}" destId="{440806C1-AD34-A840-8AF1-D2F755AE183E}" srcOrd="0" destOrd="0" presId="urn:microsoft.com/office/officeart/2005/8/layout/hierarchy1"/>
    <dgm:cxn modelId="{2B19DA60-3C29-1D49-836B-4A36D4FDDFE4}" type="presOf" srcId="{14037D15-CEA5-44EA-92AC-641BA149C6A8}" destId="{74C66659-880E-1943-AC00-0A8C29FB945C}" srcOrd="0" destOrd="0" presId="urn:microsoft.com/office/officeart/2005/8/layout/hierarchy1"/>
    <dgm:cxn modelId="{1824B6B1-1DDC-47B9-B05F-89C8564A6B51}" srcId="{B55C8838-86FC-4948-B013-018AAC0137AD}" destId="{14037D15-CEA5-44EA-92AC-641BA149C6A8}" srcOrd="1" destOrd="0" parTransId="{FB19DECA-50A3-4B57-9400-2425D6A75EAF}" sibTransId="{3318CFE8-AE42-4038-A5A8-FEA994929E5C}"/>
    <dgm:cxn modelId="{106E4EE6-439D-406C-A821-D65DED8F4AC6}" srcId="{B55C8838-86FC-4948-B013-018AAC0137AD}" destId="{3DB6E4D3-8C48-449E-A524-288289616380}" srcOrd="0" destOrd="0" parTransId="{BE577B0C-7B99-426C-A035-648213CD7D0B}" sibTransId="{37CC57FB-671A-4285-A118-969D9341A55C}"/>
    <dgm:cxn modelId="{7998B64B-26AD-3347-A3DD-56BB28330331}" type="presParOf" srcId="{440806C1-AD34-A840-8AF1-D2F755AE183E}" destId="{94F4D2E7-4CAD-4F4E-AF08-048BEE382047}" srcOrd="0" destOrd="0" presId="urn:microsoft.com/office/officeart/2005/8/layout/hierarchy1"/>
    <dgm:cxn modelId="{4F17B8EC-495D-CE43-996D-AC380F92EA54}" type="presParOf" srcId="{94F4D2E7-4CAD-4F4E-AF08-048BEE382047}" destId="{70B277F9-F447-FA42-9D0E-5D4A963E7E57}" srcOrd="0" destOrd="0" presId="urn:microsoft.com/office/officeart/2005/8/layout/hierarchy1"/>
    <dgm:cxn modelId="{BA94723E-FFB4-2B4D-956C-A8B18611EB46}" type="presParOf" srcId="{70B277F9-F447-FA42-9D0E-5D4A963E7E57}" destId="{6F3EDA6C-F941-5D44-8568-FD7A9F1D49FA}" srcOrd="0" destOrd="0" presId="urn:microsoft.com/office/officeart/2005/8/layout/hierarchy1"/>
    <dgm:cxn modelId="{C93793CC-DE80-FE4F-9407-CCA0EB14FD97}" type="presParOf" srcId="{70B277F9-F447-FA42-9D0E-5D4A963E7E57}" destId="{EBA0D13F-F413-724D-80F8-03A78BDE162A}" srcOrd="1" destOrd="0" presId="urn:microsoft.com/office/officeart/2005/8/layout/hierarchy1"/>
    <dgm:cxn modelId="{363C3D11-2954-E64E-B9B0-7813514DE2E8}" type="presParOf" srcId="{94F4D2E7-4CAD-4F4E-AF08-048BEE382047}" destId="{1AB27853-9F3A-EC44-A054-D0CB55A2987F}" srcOrd="1" destOrd="0" presId="urn:microsoft.com/office/officeart/2005/8/layout/hierarchy1"/>
    <dgm:cxn modelId="{922325E8-E9BF-5548-82C6-B7FF81B44E63}" type="presParOf" srcId="{440806C1-AD34-A840-8AF1-D2F755AE183E}" destId="{49CD97DC-53D8-494B-9719-EA91AF8BCEE8}" srcOrd="1" destOrd="0" presId="urn:microsoft.com/office/officeart/2005/8/layout/hierarchy1"/>
    <dgm:cxn modelId="{26F6EE31-BF66-CB4E-ACEC-899070008A43}" type="presParOf" srcId="{49CD97DC-53D8-494B-9719-EA91AF8BCEE8}" destId="{EFB3905E-FEAA-8D4F-A734-B8CD2BE0B9FF}" srcOrd="0" destOrd="0" presId="urn:microsoft.com/office/officeart/2005/8/layout/hierarchy1"/>
    <dgm:cxn modelId="{A8BE0129-B3A1-7949-B2B5-43BDD085EBFB}" type="presParOf" srcId="{EFB3905E-FEAA-8D4F-A734-B8CD2BE0B9FF}" destId="{95F2546D-554B-404F-B4BF-FA44D837EBD9}" srcOrd="0" destOrd="0" presId="urn:microsoft.com/office/officeart/2005/8/layout/hierarchy1"/>
    <dgm:cxn modelId="{6635F4E0-C35F-E747-BA87-8AF2A0FB3597}" type="presParOf" srcId="{EFB3905E-FEAA-8D4F-A734-B8CD2BE0B9FF}" destId="{74C66659-880E-1943-AC00-0A8C29FB945C}" srcOrd="1" destOrd="0" presId="urn:microsoft.com/office/officeart/2005/8/layout/hierarchy1"/>
    <dgm:cxn modelId="{247F9360-EC9B-F944-93C3-1F8091CB7E2E}" type="presParOf" srcId="{49CD97DC-53D8-494B-9719-EA91AF8BCEE8}" destId="{E46F5885-83BB-AE4D-8131-589154A9A83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3EDA6C-F941-5D44-8568-FD7A9F1D49FA}">
      <dsp:nvSpPr>
        <dsp:cNvPr id="0" name=""/>
        <dsp:cNvSpPr/>
      </dsp:nvSpPr>
      <dsp:spPr>
        <a:xfrm>
          <a:off x="130938"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A0D13F-F413-724D-80F8-03A78BDE162A}">
      <dsp:nvSpPr>
        <dsp:cNvPr id="0" name=""/>
        <dsp:cNvSpPr/>
      </dsp:nvSpPr>
      <dsp:spPr>
        <a:xfrm>
          <a:off x="600342"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Who are the main characters in Chapter 1 of this story? And what made them unique?</a:t>
          </a:r>
        </a:p>
      </dsp:txBody>
      <dsp:txXfrm>
        <a:off x="678914" y="525899"/>
        <a:ext cx="4067491" cy="2525499"/>
      </dsp:txXfrm>
    </dsp:sp>
    <dsp:sp modelId="{95F2546D-554B-404F-B4BF-FA44D837EBD9}">
      <dsp:nvSpPr>
        <dsp:cNvPr id="0" name=""/>
        <dsp:cNvSpPr/>
      </dsp:nvSpPr>
      <dsp:spPr>
        <a:xfrm>
          <a:off x="5294381" y="1393"/>
          <a:ext cx="4224635" cy="268264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C66659-880E-1943-AC00-0A8C29FB945C}">
      <dsp:nvSpPr>
        <dsp:cNvPr id="0" name=""/>
        <dsp:cNvSpPr/>
      </dsp:nvSpPr>
      <dsp:spPr>
        <a:xfrm>
          <a:off x="5763785" y="447327"/>
          <a:ext cx="4224635" cy="268264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marL="0" lvl="0" indent="0" algn="ctr" defTabSz="1200150">
            <a:lnSpc>
              <a:spcPct val="90000"/>
            </a:lnSpc>
            <a:spcBef>
              <a:spcPct val="0"/>
            </a:spcBef>
            <a:spcAft>
              <a:spcPct val="35000"/>
            </a:spcAft>
            <a:buNone/>
          </a:pPr>
          <a:r>
            <a:rPr lang="en-US" sz="2700" kern="1200" dirty="0"/>
            <a:t>In Chapter 1, what is the major situation or circumstance and how would you have handled the situation? Better, the same, or worse?</a:t>
          </a:r>
        </a:p>
      </dsp:txBody>
      <dsp:txXfrm>
        <a:off x="5842357" y="525899"/>
        <a:ext cx="4067491" cy="252549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0AF43-9460-4E44-A2D5-6A482FDEFE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24983D3-D46E-A845-9C39-CC4D701C3D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730D22-CEB7-5041-BC40-B6FE91297624}"/>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5" name="Footer Placeholder 4">
            <a:extLst>
              <a:ext uri="{FF2B5EF4-FFF2-40B4-BE49-F238E27FC236}">
                <a16:creationId xmlns:a16="http://schemas.microsoft.com/office/drawing/2014/main" id="{3EA9634F-7744-B14B-A73C-79DDB1DB07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5B4CD1-A680-D448-BCF7-BD9063F3364F}"/>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1051459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3F3881-4CBB-DE44-A13B-7ABA555C60C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B2835C-17BC-AF4D-9F73-78240535676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509813-5461-E947-91EA-EBA1631C828C}"/>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5" name="Footer Placeholder 4">
            <a:extLst>
              <a:ext uri="{FF2B5EF4-FFF2-40B4-BE49-F238E27FC236}">
                <a16:creationId xmlns:a16="http://schemas.microsoft.com/office/drawing/2014/main" id="{E44919F5-2602-894A-9BB5-A2F29C15CF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80CD0-EA44-1B49-B01E-1C5C28DE1CC4}"/>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3722762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FB0606-6343-1C49-8760-77E2DFA0EC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A10F5B-D194-FD40-8E33-49272A5C3B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A3301D-5A3A-E045-830E-AA8EFD9E32F5}"/>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5" name="Footer Placeholder 4">
            <a:extLst>
              <a:ext uri="{FF2B5EF4-FFF2-40B4-BE49-F238E27FC236}">
                <a16:creationId xmlns:a16="http://schemas.microsoft.com/office/drawing/2014/main" id="{4055D0DE-98E8-1240-B642-458FB5E081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2494A4-D6B4-9042-A43A-AC6D649D7448}"/>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165518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4EC13-6678-2C4C-9C3E-A26923F8F26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89910F-9B61-1341-8F07-0B4997F96B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973441-D7A3-5B46-AD7A-B5232C9768E4}"/>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5" name="Footer Placeholder 4">
            <a:extLst>
              <a:ext uri="{FF2B5EF4-FFF2-40B4-BE49-F238E27FC236}">
                <a16:creationId xmlns:a16="http://schemas.microsoft.com/office/drawing/2014/main" id="{A91B7783-9062-8F42-A88E-A366BA49E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A1F5088-5C3B-0540-B5FB-F5C76C24CCBB}"/>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799211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7C1371-7133-7641-8DD1-FFCD59EC80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6BA4865-DBD6-E045-8B4B-0672E685EB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74B62E-8494-3F4E-9941-EE2D256B7441}"/>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5" name="Footer Placeholder 4">
            <a:extLst>
              <a:ext uri="{FF2B5EF4-FFF2-40B4-BE49-F238E27FC236}">
                <a16:creationId xmlns:a16="http://schemas.microsoft.com/office/drawing/2014/main" id="{0A576D12-376A-F144-A2D2-C52CB0F21A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A68862-DFBF-A04C-8068-1A231EDB3DF3}"/>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2299098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D8254-A873-C54D-859F-390211218D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E33081-DA30-1745-8F75-B9C561CCBE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52D0BF-32FC-E14B-AB40-2EDB300664F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F1214F4-ECC0-3A4D-9EC1-DE5F16E57B84}"/>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6" name="Footer Placeholder 5">
            <a:extLst>
              <a:ext uri="{FF2B5EF4-FFF2-40B4-BE49-F238E27FC236}">
                <a16:creationId xmlns:a16="http://schemas.microsoft.com/office/drawing/2014/main" id="{8D9DF274-8AD5-824F-8608-B0A5F6FED7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82AA2C-435C-6B48-925C-AC07945168AC}"/>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1077371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41561-A11A-5B4E-AFC0-68097B1C1EE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6D633C-3109-6640-95EE-AE8A57055B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3C855F5-2176-9A41-85FA-929598EEF25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DA96E-39D0-AD42-979D-4CEEB6C23B6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3D64D5A-9351-9D4A-AB33-579A7E90A8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A5D5C7-C337-5147-BB6D-C0A2AD323474}"/>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8" name="Footer Placeholder 7">
            <a:extLst>
              <a:ext uri="{FF2B5EF4-FFF2-40B4-BE49-F238E27FC236}">
                <a16:creationId xmlns:a16="http://schemas.microsoft.com/office/drawing/2014/main" id="{C2D8CD79-9C9E-A34D-AA29-737C887AB1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A490E2-5A7C-CB4D-AC5B-49E70FFC6A4B}"/>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224173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DF110-89BB-A14E-9709-76F70412C2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2B07E90-40A8-4849-9974-C4D7B7D0F0C5}"/>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4" name="Footer Placeholder 3">
            <a:extLst>
              <a:ext uri="{FF2B5EF4-FFF2-40B4-BE49-F238E27FC236}">
                <a16:creationId xmlns:a16="http://schemas.microsoft.com/office/drawing/2014/main" id="{B0A518DB-FE1B-634A-BD6C-7B2AA509632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313ABB-197C-5742-AB53-A1CBF374464D}"/>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155948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626513B-0440-8248-A196-C53235DE1D0D}"/>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3" name="Footer Placeholder 2">
            <a:extLst>
              <a:ext uri="{FF2B5EF4-FFF2-40B4-BE49-F238E27FC236}">
                <a16:creationId xmlns:a16="http://schemas.microsoft.com/office/drawing/2014/main" id="{50670AC5-C828-7B4E-9596-F8B47179018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D52F70-6DC4-4044-8C22-C9D348B4A896}"/>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899465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D3322-5028-6548-B667-50D90F4FD1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04942A-1D00-2F4C-BF1B-F503305395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8F1330-2183-7C44-83A9-71E7A0981A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5954B0-6F61-B64F-929E-2187FEF2F349}"/>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6" name="Footer Placeholder 5">
            <a:extLst>
              <a:ext uri="{FF2B5EF4-FFF2-40B4-BE49-F238E27FC236}">
                <a16:creationId xmlns:a16="http://schemas.microsoft.com/office/drawing/2014/main" id="{ED92FDA0-F26A-034E-9673-4107CC6084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AA4849-D411-A949-95C4-0832E9288192}"/>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125084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2A367B-BC6B-094D-9683-1D2B6229AC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66E187-DF95-8440-8F85-0E69B5D315E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685FFAD-5E41-9A4A-9C28-509702464C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E83B29-9D98-5042-9AD4-ED286AE91C29}"/>
              </a:ext>
            </a:extLst>
          </p:cNvPr>
          <p:cNvSpPr>
            <a:spLocks noGrp="1"/>
          </p:cNvSpPr>
          <p:nvPr>
            <p:ph type="dt" sz="half" idx="10"/>
          </p:nvPr>
        </p:nvSpPr>
        <p:spPr/>
        <p:txBody>
          <a:bodyPr/>
          <a:lstStyle/>
          <a:p>
            <a:fld id="{F9CCB0F6-1A65-A04F-B110-6C372EB58621}" type="datetimeFigureOut">
              <a:rPr lang="en-US" smtClean="0"/>
              <a:t>8/13/20</a:t>
            </a:fld>
            <a:endParaRPr lang="en-US"/>
          </a:p>
        </p:txBody>
      </p:sp>
      <p:sp>
        <p:nvSpPr>
          <p:cNvPr id="6" name="Footer Placeholder 5">
            <a:extLst>
              <a:ext uri="{FF2B5EF4-FFF2-40B4-BE49-F238E27FC236}">
                <a16:creationId xmlns:a16="http://schemas.microsoft.com/office/drawing/2014/main" id="{B1EBC516-2E4B-114F-92F6-15900F0B14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35BF90-0D5D-6245-AD28-802583DD22E9}"/>
              </a:ext>
            </a:extLst>
          </p:cNvPr>
          <p:cNvSpPr>
            <a:spLocks noGrp="1"/>
          </p:cNvSpPr>
          <p:nvPr>
            <p:ph type="sldNum" sz="quarter" idx="12"/>
          </p:nvPr>
        </p:nvSpPr>
        <p:spPr/>
        <p:txBody>
          <a:bodyPr/>
          <a:lstStyle/>
          <a:p>
            <a:fld id="{36FF8279-EA9E-624D-ABB2-3E5FA97B9EB4}" type="slidenum">
              <a:rPr lang="en-US" smtClean="0"/>
              <a:t>‹#›</a:t>
            </a:fld>
            <a:endParaRPr lang="en-US"/>
          </a:p>
        </p:txBody>
      </p:sp>
    </p:spTree>
    <p:extLst>
      <p:ext uri="{BB962C8B-B14F-4D97-AF65-F5344CB8AC3E}">
        <p14:creationId xmlns:p14="http://schemas.microsoft.com/office/powerpoint/2010/main" val="35814750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3260A4-7F7B-2547-8EA9-E87C509A3F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7BFCE6-F8E6-EE48-9C61-6E63D914D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6F357B-CC02-9B41-A31B-294E08241F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CCB0F6-1A65-A04F-B110-6C372EB58621}" type="datetimeFigureOut">
              <a:rPr lang="en-US" smtClean="0"/>
              <a:t>8/13/20</a:t>
            </a:fld>
            <a:endParaRPr lang="en-US"/>
          </a:p>
        </p:txBody>
      </p:sp>
      <p:sp>
        <p:nvSpPr>
          <p:cNvPr id="5" name="Footer Placeholder 4">
            <a:extLst>
              <a:ext uri="{FF2B5EF4-FFF2-40B4-BE49-F238E27FC236}">
                <a16:creationId xmlns:a16="http://schemas.microsoft.com/office/drawing/2014/main" id="{5EAF5D48-B4BD-A347-AF50-9952FE4B1E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606AD94-F4D4-8648-8BE4-E1B97BABFC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FF8279-EA9E-624D-ABB2-3E5FA97B9EB4}" type="slidenum">
              <a:rPr lang="en-US" smtClean="0"/>
              <a:t>‹#›</a:t>
            </a:fld>
            <a:endParaRPr lang="en-US"/>
          </a:p>
        </p:txBody>
      </p:sp>
    </p:spTree>
    <p:extLst>
      <p:ext uri="{BB962C8B-B14F-4D97-AF65-F5344CB8AC3E}">
        <p14:creationId xmlns:p14="http://schemas.microsoft.com/office/powerpoint/2010/main" val="426461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 name="Rectangle 36">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9" name="Picture 38">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60B784E-EE81-2E4A-A7A6-7C51B5B1471D}"/>
              </a:ext>
            </a:extLst>
          </p:cNvPr>
          <p:cNvSpPr>
            <a:spLocks noGrp="1"/>
          </p:cNvSpPr>
          <p:nvPr>
            <p:ph type="ctrTitle"/>
          </p:nvPr>
        </p:nvSpPr>
        <p:spPr>
          <a:xfrm>
            <a:off x="3045368" y="2043663"/>
            <a:ext cx="6105194" cy="2031055"/>
          </a:xfrm>
        </p:spPr>
        <p:txBody>
          <a:bodyPr>
            <a:normAutofit/>
          </a:bodyPr>
          <a:lstStyle/>
          <a:p>
            <a:r>
              <a:rPr lang="en-US">
                <a:solidFill>
                  <a:srgbClr val="FFFFFF"/>
                </a:solidFill>
              </a:rPr>
              <a:t>“Booed Up”</a:t>
            </a:r>
          </a:p>
        </p:txBody>
      </p:sp>
      <p:sp>
        <p:nvSpPr>
          <p:cNvPr id="3" name="Subtitle 2">
            <a:extLst>
              <a:ext uri="{FF2B5EF4-FFF2-40B4-BE49-F238E27FC236}">
                <a16:creationId xmlns:a16="http://schemas.microsoft.com/office/drawing/2014/main" id="{FDC46103-267A-D94A-9055-7AACDF715488}"/>
              </a:ext>
            </a:extLst>
          </p:cNvPr>
          <p:cNvSpPr>
            <a:spLocks noGrp="1"/>
          </p:cNvSpPr>
          <p:nvPr>
            <p:ph type="subTitle" idx="1"/>
          </p:nvPr>
        </p:nvSpPr>
        <p:spPr>
          <a:xfrm>
            <a:off x="3045368" y="4074718"/>
            <a:ext cx="6105194" cy="682079"/>
          </a:xfrm>
        </p:spPr>
        <p:txBody>
          <a:bodyPr>
            <a:normAutofit/>
          </a:bodyPr>
          <a:lstStyle/>
          <a:p>
            <a:r>
              <a:rPr lang="en-US">
                <a:solidFill>
                  <a:srgbClr val="FFFFFF"/>
                </a:solidFill>
              </a:rPr>
              <a:t>The Book of Ruth</a:t>
            </a:r>
          </a:p>
        </p:txBody>
      </p:sp>
    </p:spTree>
    <p:extLst>
      <p:ext uri="{BB962C8B-B14F-4D97-AF65-F5344CB8AC3E}">
        <p14:creationId xmlns:p14="http://schemas.microsoft.com/office/powerpoint/2010/main" val="486226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6BE64666-FED0-3D4B-B7A6-1A7DC9AA47FA}"/>
              </a:ext>
            </a:extLst>
          </p:cNvPr>
          <p:cNvSpPr>
            <a:spLocks noGrp="1"/>
          </p:cNvSpPr>
          <p:nvPr>
            <p:ph type="title"/>
          </p:nvPr>
        </p:nvSpPr>
        <p:spPr>
          <a:xfrm>
            <a:off x="640080" y="1243013"/>
            <a:ext cx="3855720" cy="4371974"/>
          </a:xfrm>
        </p:spPr>
        <p:txBody>
          <a:bodyPr>
            <a:normAutofit/>
          </a:bodyPr>
          <a:lstStyle/>
          <a:p>
            <a:r>
              <a:rPr lang="en-US" dirty="0">
                <a:solidFill>
                  <a:srgbClr val="3F3F3F"/>
                </a:solidFill>
              </a:rPr>
              <a:t>Lift Through Faith</a:t>
            </a:r>
          </a:p>
        </p:txBody>
      </p:sp>
      <p:sp>
        <p:nvSpPr>
          <p:cNvPr id="3" name="Content Placeholder 2">
            <a:extLst>
              <a:ext uri="{FF2B5EF4-FFF2-40B4-BE49-F238E27FC236}">
                <a16:creationId xmlns:a16="http://schemas.microsoft.com/office/drawing/2014/main" id="{E6A27498-CA99-0D41-BD51-698AE2D6CB6E}"/>
              </a:ext>
            </a:extLst>
          </p:cNvPr>
          <p:cNvSpPr>
            <a:spLocks noGrp="1"/>
          </p:cNvSpPr>
          <p:nvPr>
            <p:ph idx="1"/>
          </p:nvPr>
        </p:nvSpPr>
        <p:spPr>
          <a:xfrm>
            <a:off x="6305550" y="1032987"/>
            <a:ext cx="5246370" cy="4792027"/>
          </a:xfrm>
        </p:spPr>
        <p:txBody>
          <a:bodyPr anchor="ctr">
            <a:normAutofit fontScale="85000" lnSpcReduction="10000"/>
          </a:bodyPr>
          <a:lstStyle/>
          <a:p>
            <a:pPr lvl="0"/>
            <a:endParaRPr lang="en-US" sz="2400" dirty="0">
              <a:solidFill>
                <a:srgbClr val="FFFFFF"/>
              </a:solidFill>
            </a:endParaRPr>
          </a:p>
          <a:p>
            <a:pPr lvl="0"/>
            <a:r>
              <a:rPr lang="en-US" sz="3300" dirty="0">
                <a:solidFill>
                  <a:srgbClr val="FFFFFF"/>
                </a:solidFill>
              </a:rPr>
              <a:t>What are some of the feelings experienced by the characters of the story as it relates to the separation, the going back home or the going forward together? Accepting a new life?</a:t>
            </a:r>
          </a:p>
          <a:p>
            <a:pPr lvl="0"/>
            <a:endParaRPr lang="en-US" sz="3300" dirty="0">
              <a:solidFill>
                <a:srgbClr val="FFFFFF"/>
              </a:solidFill>
            </a:endParaRPr>
          </a:p>
          <a:p>
            <a:pPr lvl="0"/>
            <a:r>
              <a:rPr lang="en-US" sz="3300" dirty="0">
                <a:solidFill>
                  <a:srgbClr val="FFFFFF"/>
                </a:solidFill>
              </a:rPr>
              <a:t>What does this say about our own lives, as it relates to us and following God in our faith walk?</a:t>
            </a:r>
          </a:p>
          <a:p>
            <a:pPr marL="0" indent="0">
              <a:buNone/>
            </a:pPr>
            <a:r>
              <a:rPr lang="en-US" sz="2400" dirty="0">
                <a:solidFill>
                  <a:srgbClr val="FFFFFF"/>
                </a:solidFill>
              </a:rPr>
              <a:t> </a:t>
            </a:r>
          </a:p>
        </p:txBody>
      </p:sp>
    </p:spTree>
    <p:extLst>
      <p:ext uri="{BB962C8B-B14F-4D97-AF65-F5344CB8AC3E}">
        <p14:creationId xmlns:p14="http://schemas.microsoft.com/office/powerpoint/2010/main" val="60132144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8170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0" name="Rectangle 29">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4196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2" name="Picture 31">
            <a:extLst>
              <a:ext uri="{FF2B5EF4-FFF2-40B4-BE49-F238E27FC236}">
                <a16:creationId xmlns:a16="http://schemas.microsoft.com/office/drawing/2014/main" id="{595E59CC-7059-4455-9789-EDFBBE8F5A9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1" t="7983" r="60644" b="14447"/>
          <a:stretch/>
        </p:blipFill>
        <p:spPr>
          <a:xfrm>
            <a:off x="2777490" y="2"/>
            <a:ext cx="6185757" cy="6857999"/>
          </a:xfrm>
          <a:custGeom>
            <a:avLst/>
            <a:gdLst>
              <a:gd name="connsiteX0" fmla="*/ 0 w 9414510"/>
              <a:gd name="connsiteY0" fmla="*/ 0 h 6857999"/>
              <a:gd name="connsiteX1" fmla="*/ 9414510 w 9414510"/>
              <a:gd name="connsiteY1" fmla="*/ 0 h 6857999"/>
              <a:gd name="connsiteX2" fmla="*/ 9414510 w 9414510"/>
              <a:gd name="connsiteY2" fmla="*/ 6857999 h 6857999"/>
              <a:gd name="connsiteX3" fmla="*/ 0 w 9414510"/>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9414510" h="6857999">
                <a:moveTo>
                  <a:pt x="0" y="0"/>
                </a:moveTo>
                <a:lnTo>
                  <a:pt x="9414510" y="0"/>
                </a:lnTo>
                <a:lnTo>
                  <a:pt x="9414510" y="6857999"/>
                </a:lnTo>
                <a:lnTo>
                  <a:pt x="0" y="6857999"/>
                </a:lnTo>
                <a:close/>
              </a:path>
            </a:pathLst>
          </a:custGeom>
        </p:spPr>
      </p:pic>
      <p:sp>
        <p:nvSpPr>
          <p:cNvPr id="2" name="Title 1">
            <a:extLst>
              <a:ext uri="{FF2B5EF4-FFF2-40B4-BE49-F238E27FC236}">
                <a16:creationId xmlns:a16="http://schemas.microsoft.com/office/drawing/2014/main" id="{C4F8B344-834C-C946-8AC1-BE7BA1ECF87A}"/>
              </a:ext>
            </a:extLst>
          </p:cNvPr>
          <p:cNvSpPr>
            <a:spLocks noGrp="1"/>
          </p:cNvSpPr>
          <p:nvPr>
            <p:ph type="title"/>
          </p:nvPr>
        </p:nvSpPr>
        <p:spPr>
          <a:xfrm>
            <a:off x="640080" y="1243013"/>
            <a:ext cx="3855720" cy="4371974"/>
          </a:xfrm>
        </p:spPr>
        <p:txBody>
          <a:bodyPr>
            <a:normAutofit/>
          </a:bodyPr>
          <a:lstStyle/>
          <a:p>
            <a:r>
              <a:rPr lang="en-US" dirty="0">
                <a:solidFill>
                  <a:srgbClr val="3F3F3F"/>
                </a:solidFill>
              </a:rPr>
              <a:t>Live to the Fullest</a:t>
            </a:r>
          </a:p>
        </p:txBody>
      </p:sp>
      <p:sp>
        <p:nvSpPr>
          <p:cNvPr id="3" name="Content Placeholder 2">
            <a:extLst>
              <a:ext uri="{FF2B5EF4-FFF2-40B4-BE49-F238E27FC236}">
                <a16:creationId xmlns:a16="http://schemas.microsoft.com/office/drawing/2014/main" id="{A1A6BF72-36AC-6A48-9322-8D01C8AC1BB2}"/>
              </a:ext>
            </a:extLst>
          </p:cNvPr>
          <p:cNvSpPr>
            <a:spLocks noGrp="1"/>
          </p:cNvSpPr>
          <p:nvPr>
            <p:ph idx="1"/>
          </p:nvPr>
        </p:nvSpPr>
        <p:spPr>
          <a:xfrm>
            <a:off x="6305550" y="1032987"/>
            <a:ext cx="5246370" cy="4792027"/>
          </a:xfrm>
        </p:spPr>
        <p:txBody>
          <a:bodyPr anchor="ctr">
            <a:normAutofit/>
          </a:bodyPr>
          <a:lstStyle/>
          <a:p>
            <a:r>
              <a:rPr lang="en-US" dirty="0">
                <a:solidFill>
                  <a:srgbClr val="FFFFFF"/>
                </a:solidFill>
              </a:rPr>
              <a:t>As we witnessed the issues within chapter 1 unfold,  this brings to mind the scripture: “Where you go, I will go, where you stay, I will stay, your people will be my people and your God will be my God”. How do you see this within the text and how can we apply lessons learned from it to help ourselves and others?</a:t>
            </a:r>
          </a:p>
          <a:p>
            <a:endParaRPr lang="en-US" sz="2400" dirty="0">
              <a:solidFill>
                <a:srgbClr val="FFFFFF"/>
              </a:solidFill>
            </a:endParaRPr>
          </a:p>
        </p:txBody>
      </p:sp>
    </p:spTree>
    <p:extLst>
      <p:ext uri="{BB962C8B-B14F-4D97-AF65-F5344CB8AC3E}">
        <p14:creationId xmlns:p14="http://schemas.microsoft.com/office/powerpoint/2010/main" val="131916238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13B9A7E-9FA3-5A4D-A5E8-AF6C4A90C99A}"/>
              </a:ext>
            </a:extLst>
          </p:cNvPr>
          <p:cNvSpPr>
            <a:spLocks noGrp="1"/>
          </p:cNvSpPr>
          <p:nvPr>
            <p:ph type="title" idx="4294967295"/>
          </p:nvPr>
        </p:nvSpPr>
        <p:spPr>
          <a:xfrm>
            <a:off x="3045368" y="2043663"/>
            <a:ext cx="6105194" cy="2031055"/>
          </a:xfrm>
        </p:spPr>
        <p:txBody>
          <a:bodyPr vert="horz" lIns="91440" tIns="45720" rIns="91440" bIns="45720" rtlCol="0" anchor="b">
            <a:normAutofit/>
          </a:bodyPr>
          <a:lstStyle/>
          <a:p>
            <a:pPr algn="ctr"/>
            <a:r>
              <a:rPr lang="en-US" sz="6000" kern="1200">
                <a:solidFill>
                  <a:srgbClr val="FFFFFF"/>
                </a:solidFill>
                <a:latin typeface="+mj-lt"/>
                <a:ea typeface="+mj-ea"/>
                <a:cs typeface="+mj-cs"/>
              </a:rPr>
              <a:t>Character Analysis</a:t>
            </a:r>
          </a:p>
        </p:txBody>
      </p:sp>
    </p:spTree>
    <p:extLst>
      <p:ext uri="{BB962C8B-B14F-4D97-AF65-F5344CB8AC3E}">
        <p14:creationId xmlns:p14="http://schemas.microsoft.com/office/powerpoint/2010/main" val="25808304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 name="Picture 2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57F5E25-82F4-E748-9891-66FC2196DFE6}"/>
              </a:ext>
            </a:extLst>
          </p:cNvPr>
          <p:cNvSpPr>
            <a:spLocks noGrp="1"/>
          </p:cNvSpPr>
          <p:nvPr>
            <p:ph type="title"/>
          </p:nvPr>
        </p:nvSpPr>
        <p:spPr>
          <a:xfrm>
            <a:off x="640079" y="2053641"/>
            <a:ext cx="3669161" cy="2760098"/>
          </a:xfrm>
        </p:spPr>
        <p:txBody>
          <a:bodyPr>
            <a:normAutofit/>
          </a:bodyPr>
          <a:lstStyle/>
          <a:p>
            <a:r>
              <a:rPr lang="en-US">
                <a:solidFill>
                  <a:srgbClr val="FFFFFF"/>
                </a:solidFill>
              </a:rPr>
              <a:t>Season 1 Episode 1</a:t>
            </a:r>
          </a:p>
        </p:txBody>
      </p:sp>
      <p:sp>
        <p:nvSpPr>
          <p:cNvPr id="3" name="Content Placeholder 2">
            <a:extLst>
              <a:ext uri="{FF2B5EF4-FFF2-40B4-BE49-F238E27FC236}">
                <a16:creationId xmlns:a16="http://schemas.microsoft.com/office/drawing/2014/main" id="{A427CBF8-E5F7-204E-A93C-F1EF058BAC35}"/>
              </a:ext>
            </a:extLst>
          </p:cNvPr>
          <p:cNvSpPr>
            <a:spLocks noGrp="1"/>
          </p:cNvSpPr>
          <p:nvPr>
            <p:ph idx="1"/>
          </p:nvPr>
        </p:nvSpPr>
        <p:spPr>
          <a:xfrm>
            <a:off x="6090574" y="801866"/>
            <a:ext cx="5306084" cy="5230634"/>
          </a:xfrm>
        </p:spPr>
        <p:txBody>
          <a:bodyPr anchor="ctr">
            <a:normAutofit/>
          </a:bodyPr>
          <a:lstStyle/>
          <a:p>
            <a:r>
              <a:rPr lang="en-US" sz="2400">
                <a:solidFill>
                  <a:srgbClr val="000000"/>
                </a:solidFill>
              </a:rPr>
              <a:t>Most crises in life are the result of bad decisions or irresponsible behavior. We either make poor or wrong judgments or else fail to do what we should do; consequently, crises strike and problems are created.</a:t>
            </a:r>
            <a:br>
              <a:rPr lang="en-US" sz="2400">
                <a:solidFill>
                  <a:srgbClr val="000000"/>
                </a:solidFill>
              </a:rPr>
            </a:br>
            <a:endParaRPr lang="en-US" sz="2400">
              <a:solidFill>
                <a:srgbClr val="000000"/>
              </a:solidFill>
            </a:endParaRPr>
          </a:p>
          <a:p>
            <a:endParaRPr lang="en-US" sz="2400">
              <a:solidFill>
                <a:srgbClr val="000000"/>
              </a:solidFill>
            </a:endParaRPr>
          </a:p>
        </p:txBody>
      </p:sp>
    </p:spTree>
    <p:extLst>
      <p:ext uri="{BB962C8B-B14F-4D97-AF65-F5344CB8AC3E}">
        <p14:creationId xmlns:p14="http://schemas.microsoft.com/office/powerpoint/2010/main" val="3069769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 name="Rectangle 86">
            <a:extLst>
              <a:ext uri="{FF2B5EF4-FFF2-40B4-BE49-F238E27FC236}">
                <a16:creationId xmlns:a16="http://schemas.microsoft.com/office/drawing/2014/main" id="{2CB6C291-6CAF-46DF-ACFF-AADF0FD03F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910292"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89" name="Picture 88">
            <a:extLst>
              <a:ext uri="{FF2B5EF4-FFF2-40B4-BE49-F238E27FC236}">
                <a16:creationId xmlns:a16="http://schemas.microsoft.com/office/drawing/2014/main" id="{1EBADBCA-DA20-4279-93C6-011DEF18AA7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42953" t="3964" b="3964"/>
          <a:stretch>
            <a:fillRect/>
          </a:stretch>
        </p:blipFill>
        <p:spPr>
          <a:xfrm>
            <a:off x="0" y="1"/>
            <a:ext cx="7554138" cy="6857999"/>
          </a:xfrm>
          <a:custGeom>
            <a:avLst/>
            <a:gdLst>
              <a:gd name="connsiteX0" fmla="*/ 0 w 7554138"/>
              <a:gd name="connsiteY0" fmla="*/ 0 h 6857999"/>
              <a:gd name="connsiteX1" fmla="*/ 7554138 w 7554138"/>
              <a:gd name="connsiteY1" fmla="*/ 0 h 6857999"/>
              <a:gd name="connsiteX2" fmla="*/ 7554138 w 7554138"/>
              <a:gd name="connsiteY2" fmla="*/ 6857999 h 6857999"/>
              <a:gd name="connsiteX3" fmla="*/ 0 w 7554138"/>
              <a:gd name="connsiteY3" fmla="*/ 6857999 h 6857999"/>
            </a:gdLst>
            <a:ahLst/>
            <a:cxnLst>
              <a:cxn ang="0">
                <a:pos x="connsiteX0" y="connsiteY0"/>
              </a:cxn>
              <a:cxn ang="0">
                <a:pos x="connsiteX1" y="connsiteY1"/>
              </a:cxn>
              <a:cxn ang="0">
                <a:pos x="connsiteX2" y="connsiteY2"/>
              </a:cxn>
              <a:cxn ang="0">
                <a:pos x="connsiteX3" y="connsiteY3"/>
              </a:cxn>
            </a:cxnLst>
            <a:rect l="l" t="t" r="r" b="b"/>
            <a:pathLst>
              <a:path w="7554138" h="6857999">
                <a:moveTo>
                  <a:pt x="0" y="0"/>
                </a:moveTo>
                <a:lnTo>
                  <a:pt x="7554138" y="0"/>
                </a:lnTo>
                <a:lnTo>
                  <a:pt x="7554138" y="6857999"/>
                </a:lnTo>
                <a:lnTo>
                  <a:pt x="0" y="6857999"/>
                </a:lnTo>
                <a:close/>
              </a:path>
            </a:pathLst>
          </a:custGeom>
        </p:spPr>
      </p:pic>
      <p:sp>
        <p:nvSpPr>
          <p:cNvPr id="2" name="Title 1">
            <a:extLst>
              <a:ext uri="{FF2B5EF4-FFF2-40B4-BE49-F238E27FC236}">
                <a16:creationId xmlns:a16="http://schemas.microsoft.com/office/drawing/2014/main" id="{5A8B1DE8-EA85-A842-96AC-8DD306710B8E}"/>
              </a:ext>
            </a:extLst>
          </p:cNvPr>
          <p:cNvSpPr>
            <a:spLocks noGrp="1"/>
          </p:cNvSpPr>
          <p:nvPr>
            <p:ph type="title"/>
          </p:nvPr>
        </p:nvSpPr>
        <p:spPr>
          <a:xfrm>
            <a:off x="640080" y="1243013"/>
            <a:ext cx="3855720" cy="4371974"/>
          </a:xfrm>
        </p:spPr>
        <p:txBody>
          <a:bodyPr>
            <a:normAutofit/>
          </a:bodyPr>
          <a:lstStyle/>
          <a:p>
            <a:r>
              <a:rPr lang="en-US">
                <a:solidFill>
                  <a:srgbClr val="FFFFFF"/>
                </a:solidFill>
              </a:rPr>
              <a:t>Learn The Facts (</a:t>
            </a:r>
            <a:r>
              <a:rPr lang="en-US" i="1">
                <a:solidFill>
                  <a:srgbClr val="FFFFFF"/>
                </a:solidFill>
              </a:rPr>
              <a:t>Read </a:t>
            </a:r>
            <a:r>
              <a:rPr lang="en-US">
                <a:solidFill>
                  <a:srgbClr val="FFFFFF"/>
                </a:solidFill>
                <a:effectLst/>
              </a:rPr>
              <a:t>1:1-5)</a:t>
            </a:r>
            <a:br>
              <a:rPr lang="en-US">
                <a:solidFill>
                  <a:srgbClr val="FFFFFF"/>
                </a:solidFill>
              </a:rPr>
            </a:br>
            <a:endParaRPr lang="en-US">
              <a:solidFill>
                <a:srgbClr val="FFFFFF"/>
              </a:solidFill>
            </a:endParaRPr>
          </a:p>
        </p:txBody>
      </p:sp>
      <p:sp>
        <p:nvSpPr>
          <p:cNvPr id="91" name="Rectangle 90">
            <a:extLst>
              <a:ext uri="{FF2B5EF4-FFF2-40B4-BE49-F238E27FC236}">
                <a16:creationId xmlns:a16="http://schemas.microsoft.com/office/drawing/2014/main" id="{4735DC46-5663-471D-AADB-81E00E65B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0850" y="0"/>
            <a:ext cx="539115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C0D4F50-ABF5-7249-A126-5781BDB6D19C}"/>
              </a:ext>
            </a:extLst>
          </p:cNvPr>
          <p:cNvSpPr>
            <a:spLocks noGrp="1"/>
          </p:cNvSpPr>
          <p:nvPr>
            <p:ph idx="1"/>
          </p:nvPr>
        </p:nvSpPr>
        <p:spPr>
          <a:xfrm>
            <a:off x="6172200" y="804672"/>
            <a:ext cx="5221224" cy="5230368"/>
          </a:xfrm>
        </p:spPr>
        <p:txBody>
          <a:bodyPr anchor="ctr">
            <a:normAutofit fontScale="62500" lnSpcReduction="20000"/>
          </a:bodyPr>
          <a:lstStyle/>
          <a:p>
            <a:pPr marL="0" indent="0">
              <a:buNone/>
            </a:pPr>
            <a:endParaRPr lang="en-US" sz="1300" dirty="0">
              <a:solidFill>
                <a:srgbClr val="000000"/>
              </a:solidFill>
            </a:endParaRPr>
          </a:p>
          <a:p>
            <a:pPr marL="0" indent="0">
              <a:buNone/>
            </a:pPr>
            <a:r>
              <a:rPr lang="en-US" sz="3200" dirty="0">
                <a:solidFill>
                  <a:srgbClr val="000000"/>
                </a:solidFill>
                <a:effectLst/>
              </a:rPr>
              <a:t>The six crises of Naomi's life are dealt with separately because of their importance in laying the foundation for the wonderful love story of Ruth.</a:t>
            </a:r>
            <a:r>
              <a:rPr lang="en-US" sz="3200" i="1" dirty="0">
                <a:solidFill>
                  <a:srgbClr val="000000"/>
                </a:solidFill>
                <a:effectLst/>
              </a:rPr>
              <a:t> </a:t>
            </a:r>
          </a:p>
          <a:p>
            <a:pPr marL="0" indent="0">
              <a:buNone/>
            </a:pPr>
            <a:endParaRPr lang="en-US" sz="3200" dirty="0">
              <a:solidFill>
                <a:srgbClr val="000000"/>
              </a:solidFill>
              <a:effectLst/>
            </a:endParaRPr>
          </a:p>
          <a:p>
            <a:r>
              <a:rPr lang="en-US" sz="4100" dirty="0">
                <a:solidFill>
                  <a:srgbClr val="000000"/>
                </a:solidFill>
                <a:effectLst/>
              </a:rPr>
              <a:t>1.  Crisis 1: lived in the corrupt days of the judges, Judges 2:1-3:6 (v.1).</a:t>
            </a:r>
          </a:p>
          <a:p>
            <a:endParaRPr lang="en-US" sz="4100" dirty="0">
              <a:solidFill>
                <a:srgbClr val="000000"/>
              </a:solidFill>
              <a:effectLst/>
            </a:endParaRPr>
          </a:p>
          <a:p>
            <a:r>
              <a:rPr lang="en-US" sz="4100" dirty="0">
                <a:solidFill>
                  <a:srgbClr val="000000"/>
                </a:solidFill>
                <a:effectLst/>
              </a:rPr>
              <a:t>2.  Crisis 2: famine—even in Bethlehem, "the house of bread" (v.1).</a:t>
            </a:r>
          </a:p>
          <a:p>
            <a:endParaRPr lang="en-US" sz="4100" dirty="0">
              <a:solidFill>
                <a:srgbClr val="000000"/>
              </a:solidFill>
              <a:effectLst/>
            </a:endParaRPr>
          </a:p>
          <a:p>
            <a:r>
              <a:rPr lang="en-US" sz="4100" dirty="0">
                <a:solidFill>
                  <a:srgbClr val="000000"/>
                </a:solidFill>
                <a:effectLst/>
              </a:rPr>
              <a:t>3.  Crisis 3: distrust, unbelief, apostasy (v.1-2).</a:t>
            </a:r>
          </a:p>
          <a:p>
            <a:pPr marL="0" indent="0">
              <a:buNone/>
            </a:pPr>
            <a:br>
              <a:rPr lang="en-US" sz="1300" dirty="0">
                <a:solidFill>
                  <a:srgbClr val="000000"/>
                </a:solidFill>
              </a:rPr>
            </a:br>
            <a:endParaRPr lang="en-US" sz="1300" dirty="0">
              <a:solidFill>
                <a:srgbClr val="000000"/>
              </a:solidFill>
            </a:endParaRPr>
          </a:p>
        </p:txBody>
      </p:sp>
    </p:spTree>
    <p:extLst>
      <p:ext uri="{BB962C8B-B14F-4D97-AF65-F5344CB8AC3E}">
        <p14:creationId xmlns:p14="http://schemas.microsoft.com/office/powerpoint/2010/main" val="333345982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 name="Rectangle 22">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3" name="Picture 24">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F5214D8-6C1B-3E42-BDAE-3F3080A15F80}"/>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Learn the Facts (Read 1:1-5) </a:t>
            </a:r>
          </a:p>
        </p:txBody>
      </p:sp>
      <p:sp>
        <p:nvSpPr>
          <p:cNvPr id="3" name="Content Placeholder 2">
            <a:extLst>
              <a:ext uri="{FF2B5EF4-FFF2-40B4-BE49-F238E27FC236}">
                <a16:creationId xmlns:a16="http://schemas.microsoft.com/office/drawing/2014/main" id="{994B85A5-D2C1-B74D-A950-7D85A5DFD10C}"/>
              </a:ext>
            </a:extLst>
          </p:cNvPr>
          <p:cNvSpPr>
            <a:spLocks noGrp="1"/>
          </p:cNvSpPr>
          <p:nvPr>
            <p:ph idx="1"/>
          </p:nvPr>
        </p:nvSpPr>
        <p:spPr>
          <a:xfrm>
            <a:off x="1179226" y="3092970"/>
            <a:ext cx="9833548" cy="2693976"/>
          </a:xfrm>
        </p:spPr>
        <p:txBody>
          <a:bodyPr>
            <a:normAutofit fontScale="92500" lnSpcReduction="10000"/>
          </a:bodyPr>
          <a:lstStyle/>
          <a:p>
            <a:r>
              <a:rPr lang="en-US" sz="3200" dirty="0">
                <a:solidFill>
                  <a:srgbClr val="000000"/>
                </a:solidFill>
              </a:rPr>
              <a:t>4.  Crisis 4: death—Elimelech, Naomi's husband, died (v.3).</a:t>
            </a:r>
          </a:p>
          <a:p>
            <a:r>
              <a:rPr lang="en-US" sz="3200" dirty="0">
                <a:solidFill>
                  <a:srgbClr val="000000"/>
                </a:solidFill>
              </a:rPr>
              <a:t>5.  Crisis 5: compromise—the two sons married unbelievers, Moabite women (v.4).</a:t>
            </a:r>
          </a:p>
          <a:p>
            <a:r>
              <a:rPr lang="en-US" sz="3200" dirty="0">
                <a:solidFill>
                  <a:srgbClr val="000000"/>
                </a:solidFill>
              </a:rPr>
              <a:t>6.  Crisis 6: hopelessness, despair—the two sons died about 10 years after living in Moab, leaving Naomi a childless widow, poor, grief-stricken and broken(v.5).</a:t>
            </a:r>
          </a:p>
          <a:p>
            <a:endParaRPr lang="en-US" sz="3200" dirty="0">
              <a:solidFill>
                <a:srgbClr val="000000"/>
              </a:solidFill>
            </a:endParaRPr>
          </a:p>
          <a:p>
            <a:endParaRPr lang="en-US" sz="2000" dirty="0">
              <a:solidFill>
                <a:srgbClr val="000000"/>
              </a:solidFill>
            </a:endParaRPr>
          </a:p>
        </p:txBody>
      </p:sp>
    </p:spTree>
    <p:extLst>
      <p:ext uri="{BB962C8B-B14F-4D97-AF65-F5344CB8AC3E}">
        <p14:creationId xmlns:p14="http://schemas.microsoft.com/office/powerpoint/2010/main" val="4888865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0" name="Rectangle 7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2"/>
              </a:gs>
              <a:gs pos="25000">
                <a:schemeClr val="accent2"/>
              </a:gs>
              <a:gs pos="94000">
                <a:schemeClr val="accent1"/>
              </a:gs>
              <a:gs pos="100000">
                <a:schemeClr val="accent1"/>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1" name="Picture 81">
            <a:extLst>
              <a:ext uri="{FF2B5EF4-FFF2-40B4-BE49-F238E27FC236}">
                <a16:creationId xmlns:a16="http://schemas.microsoft.com/office/drawing/2014/main" id="{02DD2BC0-6F29-4B4F-8D61-2DCF6D2E8E73}"/>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0E18F31-4DCA-1D46-8704-741EE423C486}"/>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Discussion</a:t>
            </a:r>
          </a:p>
        </p:txBody>
      </p:sp>
      <p:graphicFrame>
        <p:nvGraphicFramePr>
          <p:cNvPr id="5" name="Content Placeholder 2">
            <a:extLst>
              <a:ext uri="{FF2B5EF4-FFF2-40B4-BE49-F238E27FC236}">
                <a16:creationId xmlns:a16="http://schemas.microsoft.com/office/drawing/2014/main" id="{85AD3B9B-B39C-455A-8C32-4A49B9CFAF79}"/>
              </a:ext>
            </a:extLst>
          </p:cNvPr>
          <p:cNvGraphicFramePr>
            <a:graphicFrameLocks noGrp="1"/>
          </p:cNvGraphicFramePr>
          <p:nvPr>
            <p:ph idx="1"/>
            <p:extLst>
              <p:ext uri="{D42A27DB-BD31-4B8C-83A1-F6EECF244321}">
                <p14:modId xmlns:p14="http://schemas.microsoft.com/office/powerpoint/2010/main" val="158901661"/>
              </p:ext>
            </p:extLst>
          </p:nvPr>
        </p:nvGraphicFramePr>
        <p:xfrm>
          <a:off x="1036320" y="2899956"/>
          <a:ext cx="10119360" cy="31313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7589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7" name="Rectangle 121">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3">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6" name="Picture 125">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6442104D-D7B3-A546-8A61-DEB3C1B1AC72}"/>
              </a:ext>
            </a:extLst>
          </p:cNvPr>
          <p:cNvSpPr>
            <a:spLocks noGrp="1"/>
          </p:cNvSpPr>
          <p:nvPr>
            <p:ph type="title"/>
          </p:nvPr>
        </p:nvSpPr>
        <p:spPr>
          <a:xfrm>
            <a:off x="640079" y="2053641"/>
            <a:ext cx="3669161" cy="2760098"/>
          </a:xfrm>
        </p:spPr>
        <p:txBody>
          <a:bodyPr>
            <a:normAutofit/>
          </a:bodyPr>
          <a:lstStyle/>
          <a:p>
            <a:r>
              <a:rPr lang="en-US" sz="3700" dirty="0">
                <a:solidFill>
                  <a:srgbClr val="FFFFFF"/>
                </a:solidFill>
              </a:rPr>
              <a:t>Learn the Facts (Read 6-18) Decisions, Decisions, Decisions…</a:t>
            </a:r>
          </a:p>
        </p:txBody>
      </p:sp>
      <p:sp>
        <p:nvSpPr>
          <p:cNvPr id="3" name="Content Placeholder 2">
            <a:extLst>
              <a:ext uri="{FF2B5EF4-FFF2-40B4-BE49-F238E27FC236}">
                <a16:creationId xmlns:a16="http://schemas.microsoft.com/office/drawing/2014/main" id="{67FE0B9D-FA13-124D-A28D-709223060EB5}"/>
              </a:ext>
            </a:extLst>
          </p:cNvPr>
          <p:cNvSpPr>
            <a:spLocks noGrp="1"/>
          </p:cNvSpPr>
          <p:nvPr>
            <p:ph idx="1"/>
          </p:nvPr>
        </p:nvSpPr>
        <p:spPr>
          <a:xfrm>
            <a:off x="6090574" y="801866"/>
            <a:ext cx="5306084" cy="5230634"/>
          </a:xfrm>
        </p:spPr>
        <p:txBody>
          <a:bodyPr anchor="ctr">
            <a:normAutofit/>
          </a:bodyPr>
          <a:lstStyle/>
          <a:p>
            <a:r>
              <a:rPr lang="en-US" sz="2400">
                <a:solidFill>
                  <a:srgbClr val="000000"/>
                </a:solidFill>
                <a:effectLst/>
              </a:rPr>
              <a:t>The decision of Naomi to return to the promised land: the picture of a wrong motive for returning to the Lord (v.6).</a:t>
            </a:r>
          </a:p>
          <a:p>
            <a:endParaRPr lang="en-US" sz="2400">
              <a:solidFill>
                <a:srgbClr val="000000"/>
              </a:solidFill>
              <a:effectLst/>
            </a:endParaRPr>
          </a:p>
          <a:p>
            <a:r>
              <a:rPr lang="en-US" sz="2400">
                <a:solidFill>
                  <a:srgbClr val="000000"/>
                </a:solidFill>
                <a:effectLst/>
              </a:rPr>
              <a:t>2.  The decision of Orpah to return to Moab: a picture of choosing the world over the Lord (v.7-13).</a:t>
            </a:r>
          </a:p>
          <a:p>
            <a:endParaRPr lang="en-US" sz="2400">
              <a:solidFill>
                <a:srgbClr val="000000"/>
              </a:solidFill>
              <a:effectLst/>
            </a:endParaRPr>
          </a:p>
          <a:p>
            <a:r>
              <a:rPr lang="en-US" sz="2400">
                <a:solidFill>
                  <a:srgbClr val="000000"/>
                </a:solidFill>
                <a:effectLst/>
              </a:rPr>
              <a:t>3.  The decision of Ruth to wholly commit her life to the Lord and His people: a picture of total commitment and of conversion (v.14-18).</a:t>
            </a:r>
          </a:p>
          <a:p>
            <a:pPr marL="0" indent="0">
              <a:buNone/>
            </a:pPr>
            <a:endParaRPr lang="en-US" sz="2400">
              <a:solidFill>
                <a:srgbClr val="000000"/>
              </a:solidFill>
            </a:endParaRPr>
          </a:p>
        </p:txBody>
      </p:sp>
    </p:spTree>
    <p:extLst>
      <p:ext uri="{BB962C8B-B14F-4D97-AF65-F5344CB8AC3E}">
        <p14:creationId xmlns:p14="http://schemas.microsoft.com/office/powerpoint/2010/main" val="679707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76">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7" name="Picture 78">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BF72A42-5340-D74E-BFD3-F6B052E2A56A}"/>
              </a:ext>
            </a:extLst>
          </p:cNvPr>
          <p:cNvSpPr>
            <a:spLocks noGrp="1"/>
          </p:cNvSpPr>
          <p:nvPr>
            <p:ph type="title"/>
          </p:nvPr>
        </p:nvSpPr>
        <p:spPr>
          <a:xfrm>
            <a:off x="640079" y="2053641"/>
            <a:ext cx="3669161" cy="2760098"/>
          </a:xfrm>
        </p:spPr>
        <p:txBody>
          <a:bodyPr>
            <a:normAutofit/>
          </a:bodyPr>
          <a:lstStyle/>
          <a:p>
            <a:r>
              <a:rPr lang="en-US">
                <a:solidFill>
                  <a:srgbClr val="FFFFFF"/>
                </a:solidFill>
              </a:rPr>
              <a:t>Discussion</a:t>
            </a:r>
          </a:p>
        </p:txBody>
      </p:sp>
      <p:sp>
        <p:nvSpPr>
          <p:cNvPr id="3" name="Content Placeholder 2">
            <a:extLst>
              <a:ext uri="{FF2B5EF4-FFF2-40B4-BE49-F238E27FC236}">
                <a16:creationId xmlns:a16="http://schemas.microsoft.com/office/drawing/2014/main" id="{D8522C24-67E6-BF48-AA9D-C5ECDBA1ECFE}"/>
              </a:ext>
            </a:extLst>
          </p:cNvPr>
          <p:cNvSpPr>
            <a:spLocks noGrp="1"/>
          </p:cNvSpPr>
          <p:nvPr>
            <p:ph idx="1"/>
          </p:nvPr>
        </p:nvSpPr>
        <p:spPr>
          <a:xfrm>
            <a:off x="6090574" y="801866"/>
            <a:ext cx="5306084" cy="5230634"/>
          </a:xfrm>
        </p:spPr>
        <p:txBody>
          <a:bodyPr anchor="ctr">
            <a:normAutofit/>
          </a:bodyPr>
          <a:lstStyle/>
          <a:p>
            <a:r>
              <a:rPr lang="en-US" sz="3200" dirty="0">
                <a:solidFill>
                  <a:srgbClr val="000000"/>
                </a:solidFill>
              </a:rPr>
              <a:t>What do you think this story teaches us about relationships between humans and our relationship with God? </a:t>
            </a:r>
          </a:p>
          <a:p>
            <a:endParaRPr lang="en-US" sz="2400" dirty="0">
              <a:solidFill>
                <a:srgbClr val="000000"/>
              </a:solidFill>
            </a:endParaRPr>
          </a:p>
        </p:txBody>
      </p:sp>
    </p:spTree>
    <p:extLst>
      <p:ext uri="{BB962C8B-B14F-4D97-AF65-F5344CB8AC3E}">
        <p14:creationId xmlns:p14="http://schemas.microsoft.com/office/powerpoint/2010/main" val="3740517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gs>
              <a:gs pos="25000">
                <a:schemeClr val="accent1"/>
              </a:gs>
              <a:gs pos="94000">
                <a:schemeClr val="accent5"/>
              </a:gs>
              <a:gs pos="100000">
                <a:schemeClr val="accent5"/>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0" name="Picture 7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F0C776B-5CBD-1E44-BE60-49F86797B0EB}"/>
              </a:ext>
            </a:extLst>
          </p:cNvPr>
          <p:cNvSpPr>
            <a:spLocks noGrp="1"/>
          </p:cNvSpPr>
          <p:nvPr>
            <p:ph type="title"/>
          </p:nvPr>
        </p:nvSpPr>
        <p:spPr>
          <a:xfrm>
            <a:off x="640079" y="2053641"/>
            <a:ext cx="3669161" cy="2760098"/>
          </a:xfrm>
        </p:spPr>
        <p:txBody>
          <a:bodyPr>
            <a:normAutofit/>
          </a:bodyPr>
          <a:lstStyle/>
          <a:p>
            <a:r>
              <a:rPr lang="en-US">
                <a:solidFill>
                  <a:srgbClr val="FFFFFF"/>
                </a:solidFill>
              </a:rPr>
              <a:t>Learn the Facts (Read 19-22)</a:t>
            </a:r>
          </a:p>
        </p:txBody>
      </p:sp>
      <p:sp>
        <p:nvSpPr>
          <p:cNvPr id="3" name="Content Placeholder 2">
            <a:extLst>
              <a:ext uri="{FF2B5EF4-FFF2-40B4-BE49-F238E27FC236}">
                <a16:creationId xmlns:a16="http://schemas.microsoft.com/office/drawing/2014/main" id="{B3266D2E-0305-194F-A754-42AE12B2110E}"/>
              </a:ext>
            </a:extLst>
          </p:cNvPr>
          <p:cNvSpPr>
            <a:spLocks noGrp="1"/>
          </p:cNvSpPr>
          <p:nvPr>
            <p:ph idx="1"/>
          </p:nvPr>
        </p:nvSpPr>
        <p:spPr>
          <a:xfrm>
            <a:off x="5314548" y="356260"/>
            <a:ext cx="6082110" cy="5676240"/>
          </a:xfrm>
        </p:spPr>
        <p:txBody>
          <a:bodyPr anchor="ctr">
            <a:normAutofit fontScale="92500" lnSpcReduction="10000"/>
          </a:bodyPr>
          <a:lstStyle/>
          <a:p>
            <a:r>
              <a:rPr lang="en-US" sz="3600" dirty="0">
                <a:solidFill>
                  <a:srgbClr val="000000"/>
                </a:solidFill>
                <a:effectLst/>
              </a:rPr>
              <a:t>Naomi confesses her need and the terrible effects of a worldly life (v.19-22).</a:t>
            </a:r>
          </a:p>
          <a:p>
            <a:endParaRPr lang="en-US" sz="3600" dirty="0">
              <a:solidFill>
                <a:srgbClr val="000000"/>
              </a:solidFill>
            </a:endParaRPr>
          </a:p>
          <a:p>
            <a:r>
              <a:rPr lang="en-US" sz="3600" dirty="0">
                <a:solidFill>
                  <a:srgbClr val="000000"/>
                </a:solidFill>
              </a:rPr>
              <a:t>Keep in mind that Ruth was not yet converted; consequently, the marriage of Naomi's sons to these two Moabite women was in direct disobedience to God. </a:t>
            </a:r>
          </a:p>
          <a:p>
            <a:r>
              <a:rPr lang="en-US" sz="3600" dirty="0">
                <a:solidFill>
                  <a:srgbClr val="000000"/>
                </a:solidFill>
                <a:effectLst/>
              </a:rPr>
              <a:t>Naomi is childless, a widow, poor, grief-stricken and broken, 1:19-22 (v.5)</a:t>
            </a:r>
            <a:r>
              <a:rPr lang="en-US" sz="2400" dirty="0">
                <a:solidFill>
                  <a:srgbClr val="000000"/>
                </a:solidFill>
                <a:effectLst/>
              </a:rPr>
              <a:t>.</a:t>
            </a:r>
          </a:p>
          <a:p>
            <a:pPr marL="0" indent="0">
              <a:buNone/>
            </a:pPr>
            <a:endParaRPr lang="en-US" sz="2400" dirty="0">
              <a:solidFill>
                <a:srgbClr val="000000"/>
              </a:solidFill>
            </a:endParaRPr>
          </a:p>
        </p:txBody>
      </p:sp>
    </p:spTree>
    <p:extLst>
      <p:ext uri="{BB962C8B-B14F-4D97-AF65-F5344CB8AC3E}">
        <p14:creationId xmlns:p14="http://schemas.microsoft.com/office/powerpoint/2010/main" val="2226818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9" name="Rectangle 25">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27">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1" name="Picture 29">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3EB46A1-5F7D-FA4A-8161-9536A2185F46}"/>
              </a:ext>
            </a:extLst>
          </p:cNvPr>
          <p:cNvSpPr>
            <a:spLocks noGrp="1"/>
          </p:cNvSpPr>
          <p:nvPr>
            <p:ph type="title"/>
          </p:nvPr>
        </p:nvSpPr>
        <p:spPr>
          <a:xfrm>
            <a:off x="640079" y="2053641"/>
            <a:ext cx="3669161" cy="2760098"/>
          </a:xfrm>
        </p:spPr>
        <p:txBody>
          <a:bodyPr>
            <a:normAutofit/>
          </a:bodyPr>
          <a:lstStyle/>
          <a:p>
            <a:r>
              <a:rPr lang="en-US">
                <a:solidFill>
                  <a:srgbClr val="FFFFFF"/>
                </a:solidFill>
              </a:rPr>
              <a:t> Discussion</a:t>
            </a:r>
          </a:p>
        </p:txBody>
      </p:sp>
      <p:sp>
        <p:nvSpPr>
          <p:cNvPr id="3" name="Content Placeholder 2">
            <a:extLst>
              <a:ext uri="{FF2B5EF4-FFF2-40B4-BE49-F238E27FC236}">
                <a16:creationId xmlns:a16="http://schemas.microsoft.com/office/drawing/2014/main" id="{68AA68F6-99B9-6F48-8CE2-A0463BD6A295}"/>
              </a:ext>
            </a:extLst>
          </p:cNvPr>
          <p:cNvSpPr>
            <a:spLocks noGrp="1"/>
          </p:cNvSpPr>
          <p:nvPr>
            <p:ph idx="1"/>
          </p:nvPr>
        </p:nvSpPr>
        <p:spPr>
          <a:xfrm>
            <a:off x="6090574" y="801866"/>
            <a:ext cx="5306084" cy="5230634"/>
          </a:xfrm>
        </p:spPr>
        <p:txBody>
          <a:bodyPr anchor="ctr">
            <a:normAutofit/>
          </a:bodyPr>
          <a:lstStyle/>
          <a:p>
            <a:r>
              <a:rPr lang="en-US" sz="3600" dirty="0">
                <a:solidFill>
                  <a:srgbClr val="000000"/>
                </a:solidFill>
              </a:rPr>
              <a:t>Who or What prompted Naomi to change her name? Do you agree with her or not? </a:t>
            </a:r>
          </a:p>
          <a:p>
            <a:pPr marL="0" indent="0">
              <a:buNone/>
            </a:pPr>
            <a:endParaRPr lang="en-US" sz="2400" dirty="0">
              <a:solidFill>
                <a:srgbClr val="000000"/>
              </a:solidFill>
            </a:endParaRPr>
          </a:p>
        </p:txBody>
      </p:sp>
    </p:spTree>
    <p:extLst>
      <p:ext uri="{BB962C8B-B14F-4D97-AF65-F5344CB8AC3E}">
        <p14:creationId xmlns:p14="http://schemas.microsoft.com/office/powerpoint/2010/main" val="23965682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620</Words>
  <Application>Microsoft Macintosh PowerPoint</Application>
  <PresentationFormat>Widescreen</PresentationFormat>
  <Paragraphs>45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“Booed Up”</vt:lpstr>
      <vt:lpstr>Season 1 Episode 1</vt:lpstr>
      <vt:lpstr>Learn The Facts (Read 1:1-5) </vt:lpstr>
      <vt:lpstr>Learn the Facts (Read 1:1-5) </vt:lpstr>
      <vt:lpstr>Discussion</vt:lpstr>
      <vt:lpstr>Learn the Facts (Read 6-18) Decisions, Decisions, Decisions…</vt:lpstr>
      <vt:lpstr>Discussion</vt:lpstr>
      <vt:lpstr>Learn the Facts (Read 19-22)</vt:lpstr>
      <vt:lpstr> Discussion</vt:lpstr>
      <vt:lpstr>Lift Through Faith</vt:lpstr>
      <vt:lpstr>Live to the Fullest</vt:lpstr>
      <vt:lpstr>Character Analysis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“Booed Up”</dc:title>
  <dc:creator>leroy.salary@gmail.com</dc:creator>
  <cp:lastModifiedBy>leroy.salary@gmail.com</cp:lastModifiedBy>
  <cp:revision>4</cp:revision>
  <dcterms:created xsi:type="dcterms:W3CDTF">2020-08-15T16:39:35Z</dcterms:created>
  <dcterms:modified xsi:type="dcterms:W3CDTF">2020-08-15T17:00:05Z</dcterms:modified>
</cp:coreProperties>
</file>